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10" r:id="rId2"/>
    <p:sldId id="347" r:id="rId3"/>
    <p:sldId id="317" r:id="rId4"/>
    <p:sldId id="348" r:id="rId5"/>
    <p:sldId id="361" r:id="rId6"/>
    <p:sldId id="370" r:id="rId7"/>
    <p:sldId id="368" r:id="rId8"/>
    <p:sldId id="367" r:id="rId9"/>
    <p:sldId id="375" r:id="rId10"/>
    <p:sldId id="369" r:id="rId11"/>
    <p:sldId id="372" r:id="rId12"/>
    <p:sldId id="373" r:id="rId13"/>
    <p:sldId id="374" r:id="rId14"/>
    <p:sldId id="335" r:id="rId15"/>
    <p:sldId id="377" r:id="rId16"/>
    <p:sldId id="376" r:id="rId17"/>
    <p:sldId id="378" r:id="rId18"/>
    <p:sldId id="349" r:id="rId19"/>
    <p:sldId id="315" r:id="rId20"/>
    <p:sldId id="350" r:id="rId21"/>
    <p:sldId id="327" r:id="rId22"/>
    <p:sldId id="351" r:id="rId23"/>
    <p:sldId id="352" r:id="rId24"/>
    <p:sldId id="353" r:id="rId25"/>
    <p:sldId id="362" r:id="rId26"/>
    <p:sldId id="333" r:id="rId27"/>
    <p:sldId id="355" r:id="rId28"/>
    <p:sldId id="396" r:id="rId29"/>
    <p:sldId id="356" r:id="rId30"/>
    <p:sldId id="379" r:id="rId31"/>
    <p:sldId id="316" r:id="rId32"/>
    <p:sldId id="397" r:id="rId33"/>
    <p:sldId id="380" r:id="rId34"/>
    <p:sldId id="382" r:id="rId35"/>
    <p:sldId id="383" r:id="rId36"/>
    <p:sldId id="384" r:id="rId37"/>
    <p:sldId id="385" r:id="rId38"/>
    <p:sldId id="386" r:id="rId39"/>
    <p:sldId id="387" r:id="rId40"/>
    <p:sldId id="395" r:id="rId41"/>
    <p:sldId id="388" r:id="rId42"/>
    <p:sldId id="393" r:id="rId43"/>
    <p:sldId id="391" r:id="rId44"/>
    <p:sldId id="340" r:id="rId45"/>
    <p:sldId id="398" r:id="rId46"/>
    <p:sldId id="381" r:id="rId47"/>
    <p:sldId id="359" r:id="rId48"/>
    <p:sldId id="274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48" y="5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2336" b="1"/>
                    </a:pPr>
                    <a:r>
                      <a:rPr lang="en-US" dirty="0" smtClean="0"/>
                      <a:t>21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785-4877-9479-37BFA6E73A2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2336" b="1"/>
                    </a:pPr>
                    <a:r>
                      <a:rPr lang="en-US" dirty="0" smtClean="0"/>
                      <a:t>20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85-4877-9479-37BFA6E73A2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2336" b="1"/>
                    </a:pPr>
                    <a:r>
                      <a:rPr lang="en-US" dirty="0" smtClean="0"/>
                      <a:t>12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85-4877-9479-37BFA6E73A2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2336" b="1"/>
                    </a:pPr>
                    <a:r>
                      <a:rPr lang="en-US" dirty="0" smtClean="0"/>
                      <a:t>25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85-4877-9479-37BFA6E73A2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2336" b="1"/>
                    </a:pPr>
                    <a:r>
                      <a:rPr lang="en-US" dirty="0" smtClean="0"/>
                      <a:t>11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785-4877-9479-37BFA6E73A2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 sz="2336" b="1"/>
                    </a:pPr>
                    <a:r>
                      <a:rPr lang="en-US" dirty="0" smtClean="0"/>
                      <a:t>26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85-4877-9479-37BFA6E73A2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pPr>
                      <a:defRPr sz="2336" b="1"/>
                    </a:pPr>
                    <a:r>
                      <a:rPr lang="en-US" dirty="0" smtClean="0"/>
                      <a:t>24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785-4877-9479-37BFA6E73A2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pPr>
                      <a:defRPr sz="2336" b="1"/>
                    </a:pPr>
                    <a:r>
                      <a:rPr lang="en-US" dirty="0" smtClean="0"/>
                      <a:t>24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85-4877-9479-37BFA6E73A2A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pPr>
                      <a:defRPr sz="2336" b="1"/>
                    </a:pPr>
                    <a:r>
                      <a:rPr lang="en-US" dirty="0" smtClean="0"/>
                      <a:t>14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785-4877-9479-37BFA6E73A2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21</c:v>
                </c:pt>
                <c:pt idx="1">
                  <c:v>20</c:v>
                </c:pt>
                <c:pt idx="2">
                  <c:v>12</c:v>
                </c:pt>
                <c:pt idx="3">
                  <c:v>25</c:v>
                </c:pt>
                <c:pt idx="4">
                  <c:v>11</c:v>
                </c:pt>
                <c:pt idx="5">
                  <c:v>26</c:v>
                </c:pt>
                <c:pt idx="6">
                  <c:v>24</c:v>
                </c:pt>
                <c:pt idx="7">
                  <c:v>24</c:v>
                </c:pt>
                <c:pt idx="8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785-4877-9479-37BFA6E73A2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invertIfNegative val="0"/>
          <c:dLbls>
            <c:dLbl>
              <c:idx val="8"/>
              <c:tx>
                <c:rich>
                  <a:bodyPr/>
                  <a:lstStyle/>
                  <a:p>
                    <a:r>
                      <a:rPr lang="en-US" smtClean="0"/>
                      <a:t>13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785-4877-9479-37BFA6E73A2A}"/>
                </c:ext>
              </c:extLst>
            </c:dLbl>
            <c:spPr>
              <a:noFill/>
              <a:ln w="24719">
                <a:noFill/>
              </a:ln>
            </c:spPr>
            <c:txPr>
              <a:bodyPr/>
              <a:lstStyle/>
              <a:p>
                <a:pPr>
                  <a:defRPr sz="2336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4</c:v>
                </c:pt>
                <c:pt idx="1">
                  <c:v>7</c:v>
                </c:pt>
                <c:pt idx="2">
                  <c:v>15</c:v>
                </c:pt>
                <c:pt idx="3">
                  <c:v>2</c:v>
                </c:pt>
                <c:pt idx="4">
                  <c:v>16</c:v>
                </c:pt>
                <c:pt idx="5">
                  <c:v>1</c:v>
                </c:pt>
                <c:pt idx="6">
                  <c:v>3</c:v>
                </c:pt>
                <c:pt idx="7">
                  <c:v>14</c:v>
                </c:pt>
                <c:pt idx="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85-4877-9479-37BFA6E73A2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Лист1!$D$2:$D$10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C-C785-4877-9479-37BFA6E73A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1525376"/>
        <c:axId val="106505344"/>
        <c:axId val="0"/>
      </c:bar3DChart>
      <c:catAx>
        <c:axId val="61525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6505344"/>
        <c:crosses val="autoZero"/>
        <c:auto val="1"/>
        <c:lblAlgn val="ctr"/>
        <c:lblOffset val="100"/>
        <c:noMultiLvlLbl val="0"/>
      </c:catAx>
      <c:valAx>
        <c:axId val="1065053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61525376"/>
        <c:crosses val="autoZero"/>
        <c:crossBetween val="between"/>
      </c:valAx>
      <c:spPr>
        <a:noFill/>
        <a:ln w="24719">
          <a:noFill/>
        </a:ln>
      </c:spPr>
    </c:plotArea>
    <c:plotVisOnly val="1"/>
    <c:dispBlanksAs val="gap"/>
    <c:showDLblsOverMax val="0"/>
  </c:chart>
  <c:txPr>
    <a:bodyPr/>
    <a:lstStyle/>
    <a:p>
      <a:pPr>
        <a:defRPr sz="1752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Чему посветят свободное время анкетируемые</a:t>
            </a:r>
          </a:p>
        </c:rich>
      </c:tx>
      <c:layout>
        <c:manualLayout>
          <c:xMode val="edge"/>
          <c:yMode val="edge"/>
          <c:x val="0.16335104180343599"/>
          <c:y val="8.4350531100409201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Чему посвятят свободное время анкетируемые</c:v>
                </c:pt>
              </c:strCache>
            </c:strRef>
          </c:tx>
          <c:dLbls>
            <c:dLbl>
              <c:idx val="0"/>
              <c:layout>
                <c:manualLayout>
                  <c:x val="-0.16731486905495341"/>
                  <c:y val="-0.103653941832550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FC-4878-BC8E-E1EEC5282691}"/>
                </c:ext>
              </c:extLst>
            </c:dLbl>
            <c:dLbl>
              <c:idx val="1"/>
              <c:layout>
                <c:manualLayout>
                  <c:x val="0.12145733807354735"/>
                  <c:y val="-0.169074511044666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FC-4878-BC8E-E1EEC5282691}"/>
                </c:ext>
              </c:extLst>
            </c:dLbl>
            <c:dLbl>
              <c:idx val="2"/>
              <c:layout>
                <c:manualLayout>
                  <c:x val="7.0477775196695319E-2"/>
                  <c:y val="5.9998164455157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FC-4878-BC8E-E1EEC5282691}"/>
                </c:ext>
              </c:extLst>
            </c:dLbl>
            <c:dLbl>
              <c:idx val="3"/>
              <c:layout>
                <c:manualLayout>
                  <c:x val="3.8816394138025075E-2"/>
                  <c:y val="0.119606879428855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FC-4878-BC8E-E1EEC5282691}"/>
                </c:ext>
              </c:extLst>
            </c:dLbl>
            <c:spPr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Погуляет</c:v>
                </c:pt>
                <c:pt idx="1">
                  <c:v>Чтение литературы</c:v>
                </c:pt>
                <c:pt idx="2">
                  <c:v>Игра на компьютер</c:v>
                </c:pt>
                <c:pt idx="3">
                  <c:v>Другое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6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FC-4878-BC8E-E1EEC5282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66558513700503"/>
          <c:y val="0.35667304394666971"/>
          <c:w val="0.3457132288331598"/>
          <c:h val="0.50913111756351426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316D7-7651-464F-BAE8-1C13D3FFCBD3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37E0E-3324-46AC-87C0-F233F2199B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59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E2C9C3-3672-48DB-A6A6-B7C4E7F0E73F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D4954-95AA-41B9-8FC8-05EE2A3DC024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14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ndart.edu.r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ndart.edu.r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60232" y="5192325"/>
            <a:ext cx="1359196" cy="121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stand_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999" b="7967"/>
          <a:stretch>
            <a:fillRect/>
          </a:stretch>
        </p:blipFill>
        <p:spPr bwMode="auto">
          <a:xfrm>
            <a:off x="7956376" y="5877272"/>
            <a:ext cx="92410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59632" y="1772817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Проектная деятельность как инструмент развития функциональной грамотности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16480" y="4869160"/>
            <a:ext cx="477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Лесникова</a:t>
            </a:r>
            <a:r>
              <a:rPr lang="ru-RU" dirty="0" smtClean="0"/>
              <a:t> </a:t>
            </a:r>
            <a:r>
              <a:rPr lang="ru-RU" dirty="0"/>
              <a:t>И.А</a:t>
            </a:r>
            <a:r>
              <a:rPr lang="ru-RU" dirty="0" smtClean="0"/>
              <a:t>. - учитель </a:t>
            </a:r>
            <a:r>
              <a:rPr lang="ru-RU" dirty="0"/>
              <a:t>начальных классов МБОУ «КСОШ №3»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1143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«Берегите зрение»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2160" y="836712"/>
            <a:ext cx="2016224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err="1" smtClean="0"/>
              <a:t>Олькова</a:t>
            </a:r>
            <a:r>
              <a:rPr lang="ru-RU" sz="1800" dirty="0" smtClean="0"/>
              <a:t> Ангелина</a:t>
            </a:r>
            <a:endParaRPr lang="ru-RU" sz="1800" dirty="0"/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605951"/>
              </p:ext>
            </p:extLst>
          </p:nvPr>
        </p:nvGraphicFramePr>
        <p:xfrm>
          <a:off x="518344" y="1103536"/>
          <a:ext cx="8065195" cy="4146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Объект 2"/>
          <p:cNvSpPr txBox="1">
            <a:spLocks/>
          </p:cNvSpPr>
          <p:nvPr/>
        </p:nvSpPr>
        <p:spPr>
          <a:xfrm>
            <a:off x="1661617" y="5236790"/>
            <a:ext cx="3888432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Как я забочусь о своих глазах</a:t>
            </a:r>
          </a:p>
        </p:txBody>
      </p:sp>
    </p:spTree>
    <p:extLst>
      <p:ext uri="{BB962C8B-B14F-4D97-AF65-F5344CB8AC3E}">
        <p14:creationId xmlns:p14="http://schemas.microsoft.com/office/powerpoint/2010/main" val="226900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6480720" cy="1057232"/>
          </a:xfrm>
        </p:spPr>
        <p:txBody>
          <a:bodyPr>
            <a:noAutofit/>
          </a:bodyPr>
          <a:lstStyle/>
          <a:p>
            <a:r>
              <a:rPr lang="ru-RU" sz="4000" dirty="0"/>
              <a:t>«Компьютерные </a:t>
            </a:r>
            <a:r>
              <a:rPr lang="ru-RU" sz="4000" dirty="0" smtClean="0"/>
              <a:t>игры.</a:t>
            </a:r>
            <a:br>
              <a:rPr lang="ru-RU" sz="4000" dirty="0" smtClean="0"/>
            </a:br>
            <a:r>
              <a:rPr lang="ru-RU" sz="4000" dirty="0" smtClean="0"/>
              <a:t>Хорошо </a:t>
            </a:r>
            <a:r>
              <a:rPr lang="ru-RU" sz="4000" dirty="0"/>
              <a:t>это или </a:t>
            </a:r>
            <a:r>
              <a:rPr lang="ru-RU" sz="4000" dirty="0" smtClean="0"/>
              <a:t>плохо?»</a:t>
            </a:r>
            <a:endParaRPr lang="ru-RU" sz="4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3248322"/>
              </p:ext>
            </p:extLst>
          </p:nvPr>
        </p:nvGraphicFramePr>
        <p:xfrm>
          <a:off x="467544" y="1988840"/>
          <a:ext cx="792088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6588224" y="1196752"/>
            <a:ext cx="2151856" cy="46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/>
              <a:t>Никитин Сергей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49931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mtdata.ru/u5/photo485D/20285353974-0/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80"/>
            <a:ext cx="9248981" cy="68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710981"/>
            <a:ext cx="4572000" cy="4247317"/>
          </a:xfrm>
          <a:prstGeom prst="rect">
            <a:avLst/>
          </a:prstGeom>
          <a:solidFill>
            <a:schemeClr val="tx1">
              <a:lumMod val="50000"/>
              <a:lumOff val="50000"/>
              <a:alpha val="81000"/>
            </a:schemeClr>
          </a:solidFill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Мне очень интересно как возникают природные явления, особенно радуга. Интересно, возможно ли самостоятельно получить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радугу?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Для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начала я искал информацию о радуге. Спрашивал у родителей, дедушки, искал сведения в интернете, в библиотеке. И нашел много интересного, благодаря чему у меня получилось провести эксперимент.</a:t>
            </a:r>
          </a:p>
        </p:txBody>
      </p:sp>
      <p:pic>
        <p:nvPicPr>
          <p:cNvPr id="6" name="Picture 2" descr="F:\Кирюшина папка НЕ уДАЛЯТЬ!\радуга\20191102_16455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129" y="1196752"/>
            <a:ext cx="2912369" cy="1637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Кирюшина папка НЕ уДАЛЯТЬ!\лолгопедия\документация\документация 2020\фото для радуги\20191102_16472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5013176"/>
            <a:ext cx="2928785" cy="1647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356992"/>
            <a:ext cx="2979602" cy="2230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72193" y="5717269"/>
            <a:ext cx="1746367" cy="46105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Савинов Иван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090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lesni\Desktop\выступление\aouXmeyeif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495300"/>
            <a:ext cx="8128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46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Окружающий </a:t>
            </a:r>
            <a:r>
              <a:rPr lang="ru-RU" sz="4000" b="1" dirty="0" smtClean="0"/>
              <a:t>мир</a:t>
            </a:r>
            <a:endParaRPr lang="ru-RU" sz="4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5373216"/>
            <a:ext cx="888354" cy="79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1556792"/>
            <a:ext cx="81369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Проект «</a:t>
            </a:r>
            <a:r>
              <a:rPr lang="ru-RU" sz="2800" b="1" dirty="0" smtClean="0"/>
              <a:t>Мое любимое место</a:t>
            </a:r>
            <a:r>
              <a:rPr lang="ru-RU" sz="2800" dirty="0" smtClean="0"/>
              <a:t>» </a:t>
            </a:r>
            <a:r>
              <a:rPr lang="ru-RU" sz="2800" dirty="0"/>
              <a:t>помогает лучше узнать </a:t>
            </a:r>
            <a:r>
              <a:rPr lang="ru-RU" sz="2800" dirty="0" smtClean="0"/>
              <a:t>историю и особенности </a:t>
            </a:r>
            <a:r>
              <a:rPr lang="ru-RU" sz="2800" dirty="0"/>
              <a:t>местности, в которой живут ребята</a:t>
            </a:r>
            <a:r>
              <a:rPr lang="ru-RU" sz="2800" dirty="0" smtClean="0"/>
              <a:t>.</a:t>
            </a:r>
          </a:p>
          <a:p>
            <a:pPr algn="just"/>
            <a:r>
              <a:rPr lang="ru-RU" sz="2800" dirty="0" smtClean="0"/>
              <a:t>Проекты «</a:t>
            </a:r>
            <a:r>
              <a:rPr lang="ru-RU" sz="2800" b="1" dirty="0" smtClean="0"/>
              <a:t>Мой </a:t>
            </a:r>
            <a:r>
              <a:rPr lang="ru-RU" sz="2800" b="1" dirty="0"/>
              <a:t>домашний питомец», «Загадочный мир животных</a:t>
            </a:r>
            <a:r>
              <a:rPr lang="ru-RU" sz="2800" b="1" dirty="0" smtClean="0"/>
              <a:t>»</a:t>
            </a:r>
            <a:r>
              <a:rPr lang="ru-RU" sz="2800" dirty="0" smtClean="0"/>
              <a:t> </a:t>
            </a:r>
            <a:r>
              <a:rPr lang="ru-RU" sz="2800" dirty="0"/>
              <a:t>способствуют изучению животного мира, воспитывают любовь к братьям нашим </a:t>
            </a:r>
            <a:r>
              <a:rPr lang="ru-RU" sz="2800" dirty="0" smtClean="0"/>
              <a:t>меньшим.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7408" y="4581127"/>
            <a:ext cx="6452864" cy="1800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Проекты </a:t>
            </a:r>
            <a:r>
              <a:rPr lang="ru-RU" sz="2800" b="1" dirty="0"/>
              <a:t>«Азбука цветов», «Наши деревья», «Вкусная азбука»</a:t>
            </a:r>
            <a:r>
              <a:rPr lang="ru-RU" sz="2800" dirty="0"/>
              <a:t> </a:t>
            </a:r>
            <a:r>
              <a:rPr lang="ru-RU" sz="2800" dirty="0" smtClean="0"/>
              <a:t>знакомят </a:t>
            </a:r>
            <a:r>
              <a:rPr lang="ru-RU" sz="2800" dirty="0"/>
              <a:t>с разнообразием домашних, полевых и садовых растений.</a:t>
            </a:r>
          </a:p>
        </p:txBody>
      </p:sp>
    </p:spTree>
    <p:extLst>
      <p:ext uri="{BB962C8B-B14F-4D97-AF65-F5344CB8AC3E}">
        <p14:creationId xmlns:p14="http://schemas.microsoft.com/office/powerpoint/2010/main" val="201884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O9zWt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16632"/>
            <a:ext cx="5256584" cy="300022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Наш город находиться в таком живописном месте, где есть красивый, богатый лес, замечательная река и чудесные карьеры. </a:t>
            </a:r>
          </a:p>
          <a:p>
            <a:pPr algn="ctr">
              <a:lnSpc>
                <a:spcPct val="150000"/>
              </a:lnSpc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В период пандемии мы для себя открыли это место для безопасных, безлюдных прогулок. </a:t>
            </a:r>
          </a:p>
          <a:p>
            <a:pPr algn="ctr">
              <a:lnSpc>
                <a:spcPct val="150000"/>
              </a:lnSpc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А этой зимой мы гуляли там по льду, любуясь необыкновенными пейзажами!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карьеры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116860"/>
            <a:ext cx="2808312" cy="3579886"/>
          </a:xfrm>
          <a:prstGeom prst="rect">
            <a:avLst/>
          </a:prstGeom>
        </p:spPr>
      </p:pic>
      <p:pic>
        <p:nvPicPr>
          <p:cNvPr id="8" name="Рисунок 7" descr="IMG-20210110-WA000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017811"/>
            <a:ext cx="2738841" cy="3651787"/>
          </a:xfrm>
          <a:prstGeom prst="rect">
            <a:avLst/>
          </a:prstGeom>
        </p:spPr>
      </p:pic>
      <p:pic>
        <p:nvPicPr>
          <p:cNvPr id="7" name="Рисунок 6" descr="карьеры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260648"/>
            <a:ext cx="2862474" cy="348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t-roll.ru/wp-content/uploads/2015/02/DSC07804-1024x6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70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:\IMG_643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562" y="3607480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G:\Новая папка\2015-02-07 13-23-2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3643313"/>
            <a:ext cx="2411412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G:\IMG_639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3857625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" descr="http://kira-scrap.ru/KATALOG/RAZNOE/1/0_8ad64_f7d0e183_M.pn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5938" y="5429250"/>
            <a:ext cx="1782762" cy="1319213"/>
          </a:xfrm>
        </p:spPr>
      </p:pic>
      <p:pic>
        <p:nvPicPr>
          <p:cNvPr id="6152" name="Picture 4" descr="https://img-fotki.yandex.ru/get/15570/39663434.6e4/0_a1907_4d889224_XL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88" y="4714875"/>
            <a:ext cx="134302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https://im0-tub-ru.yandex.net/i?id=f8a9530fae460e7ba60748ec64bb5d19&amp;n=33&amp;h=215&amp;w=28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689370">
            <a:off x="171449" y="1457326"/>
            <a:ext cx="197643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6" descr="http://www.ipetersburg.ru/media/block_image_element/image/originals/2801/22214/574472631dsc07792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63" y="214313"/>
            <a:ext cx="16922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extBox 12"/>
          <p:cNvSpPr txBox="1">
            <a:spLocks noChangeArrowheads="1"/>
          </p:cNvSpPr>
          <p:nvPr/>
        </p:nvSpPr>
        <p:spPr bwMode="auto">
          <a:xfrm>
            <a:off x="1428750" y="1428750"/>
            <a:ext cx="3000375" cy="4000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Имение  «Романовка»</a:t>
            </a:r>
          </a:p>
        </p:txBody>
      </p:sp>
      <p:sp>
        <p:nvSpPr>
          <p:cNvPr id="6156" name="TextBox 13"/>
          <p:cNvSpPr txBox="1">
            <a:spLocks noChangeArrowheads="1"/>
          </p:cNvSpPr>
          <p:nvPr/>
        </p:nvSpPr>
        <p:spPr bwMode="auto">
          <a:xfrm>
            <a:off x="4643438" y="1428750"/>
            <a:ext cx="4500562" cy="4000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Памятник садово-паркового искусства</a:t>
            </a:r>
          </a:p>
        </p:txBody>
      </p:sp>
      <p:sp>
        <p:nvSpPr>
          <p:cNvPr id="6157" name="TextBox 14"/>
          <p:cNvSpPr txBox="1">
            <a:spLocks noChangeArrowheads="1"/>
          </p:cNvSpPr>
          <p:nvPr/>
        </p:nvSpPr>
        <p:spPr bwMode="auto">
          <a:xfrm>
            <a:off x="2357438" y="2000250"/>
            <a:ext cx="2000250" cy="4000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Дом инвалидов</a:t>
            </a:r>
          </a:p>
        </p:txBody>
      </p:sp>
      <p:sp>
        <p:nvSpPr>
          <p:cNvPr id="6158" name="TextBox 15"/>
          <p:cNvSpPr txBox="1">
            <a:spLocks noChangeArrowheads="1"/>
          </p:cNvSpPr>
          <p:nvPr/>
        </p:nvSpPr>
        <p:spPr bwMode="auto">
          <a:xfrm>
            <a:off x="4714875" y="2000250"/>
            <a:ext cx="3286125" cy="4000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Спортивная лыжная база</a:t>
            </a:r>
          </a:p>
        </p:txBody>
      </p:sp>
      <p:sp>
        <p:nvSpPr>
          <p:cNvPr id="6159" name="TextBox 17"/>
          <p:cNvSpPr txBox="1">
            <a:spLocks noChangeArrowheads="1"/>
          </p:cNvSpPr>
          <p:nvPr/>
        </p:nvSpPr>
        <p:spPr bwMode="auto">
          <a:xfrm>
            <a:off x="4714875" y="2571750"/>
            <a:ext cx="3429000" cy="4000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Клуб конного спорта</a:t>
            </a:r>
          </a:p>
        </p:txBody>
      </p:sp>
      <p:pic>
        <p:nvPicPr>
          <p:cNvPr id="6160" name="Picture 8" descr="https://rutraveller.ru/icache/place/1/826/047/182647_603x354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2500313"/>
            <a:ext cx="21431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 стрелкой 20"/>
          <p:cNvCxnSpPr/>
          <p:nvPr/>
        </p:nvCxnSpPr>
        <p:spPr>
          <a:xfrm>
            <a:off x="4286250" y="1714500"/>
            <a:ext cx="42862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357688" y="2214563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284064" y="214313"/>
            <a:ext cx="8147248" cy="1143000"/>
          </a:xfrm>
        </p:spPr>
        <p:txBody>
          <a:bodyPr/>
          <a:lstStyle/>
          <a:p>
            <a:pPr eaLnBrk="1" hangingPunct="1"/>
            <a:r>
              <a:rPr lang="ru-RU" alt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Парк Романовка</a:t>
            </a:r>
          </a:p>
        </p:txBody>
      </p:sp>
    </p:spTree>
    <p:extLst>
      <p:ext uri="{BB962C8B-B14F-4D97-AF65-F5344CB8AC3E}">
        <p14:creationId xmlns:p14="http://schemas.microsoft.com/office/powerpoint/2010/main" val="11126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8" y="332656"/>
            <a:ext cx="3179793" cy="6192688"/>
          </a:xfrm>
        </p:spPr>
        <p:txBody>
          <a:bodyPr>
            <a:noAutofit/>
          </a:bodyPr>
          <a:lstStyle/>
          <a:p>
            <a:r>
              <a:rPr lang="ru-RU" sz="1600" b="1" dirty="0"/>
              <a:t>Собор Святой Екатерины,</a:t>
            </a:r>
            <a:br>
              <a:rPr lang="ru-RU" sz="1600" b="1" dirty="0"/>
            </a:br>
            <a:r>
              <a:rPr lang="ru-RU" sz="1600" b="1" dirty="0"/>
              <a:t>Сияя Дивной красотой</a:t>
            </a:r>
            <a:br>
              <a:rPr lang="ru-RU" sz="1600" b="1" dirty="0"/>
            </a:br>
            <a:r>
              <a:rPr lang="ru-RU" sz="1600" b="1" dirty="0"/>
              <a:t>Парит, как ангел легкокрылый</a:t>
            </a:r>
            <a:br>
              <a:rPr lang="ru-RU" sz="1600" b="1" dirty="0"/>
            </a:br>
            <a:r>
              <a:rPr lang="ru-RU" sz="1600" b="1" dirty="0"/>
              <a:t>Над городскою суетой.</a:t>
            </a:r>
            <a:br>
              <a:rPr lang="ru-RU" sz="1600" b="1" dirty="0"/>
            </a:br>
            <a:endParaRPr lang="ru-RU" sz="1600" b="1" dirty="0" smtClean="0"/>
          </a:p>
          <a:p>
            <a:r>
              <a:rPr lang="ru-RU" sz="1600" b="1" dirty="0" smtClean="0"/>
              <a:t>Капризы северного неба</a:t>
            </a:r>
          </a:p>
          <a:p>
            <a:r>
              <a:rPr lang="ru-RU" sz="1600" b="1" dirty="0" smtClean="0"/>
              <a:t>Не могут скрыть его черты-</a:t>
            </a:r>
          </a:p>
          <a:p>
            <a:r>
              <a:rPr lang="ru-RU" sz="1600" b="1" dirty="0" smtClean="0"/>
              <a:t> Под тучами, дождем и снегом </a:t>
            </a:r>
          </a:p>
          <a:p>
            <a:r>
              <a:rPr lang="ru-RU" sz="1600" b="1" dirty="0" smtClean="0"/>
              <a:t>Видны соборные кресты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Они, как маяки в тумане,</a:t>
            </a:r>
          </a:p>
          <a:p>
            <a:r>
              <a:rPr lang="ru-RU" sz="1600" b="1" dirty="0" smtClean="0"/>
              <a:t>Средь бурь житейских светят нам,</a:t>
            </a:r>
          </a:p>
          <a:p>
            <a:r>
              <a:rPr lang="ru-RU" sz="1600" b="1" dirty="0" smtClean="0"/>
              <a:t>И души утомленных манят</a:t>
            </a:r>
          </a:p>
          <a:p>
            <a:r>
              <a:rPr lang="ru-RU" sz="1600" b="1" dirty="0" smtClean="0"/>
              <a:t>Пристать к желанным берегам.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Собор Святой Екатерины,</a:t>
            </a:r>
          </a:p>
          <a:p>
            <a:r>
              <a:rPr lang="ru-RU" sz="1600" b="1" dirty="0" smtClean="0"/>
              <a:t>Сияя Дивной красотой, </a:t>
            </a:r>
          </a:p>
          <a:p>
            <a:r>
              <a:rPr lang="ru-RU" sz="1600" b="1" dirty="0" smtClean="0"/>
              <a:t>Хранит наш город  Божьей Силой</a:t>
            </a:r>
          </a:p>
          <a:p>
            <a:r>
              <a:rPr lang="ru-RU" sz="1600" b="1" dirty="0" smtClean="0"/>
              <a:t>В нелегкой юдоли земной.</a:t>
            </a:r>
          </a:p>
          <a:p>
            <a:pPr algn="r"/>
            <a:r>
              <a:rPr lang="ru-RU" sz="1600" b="1" dirty="0" smtClean="0"/>
              <a:t>Зверева М. В.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                         </a:t>
            </a:r>
            <a:endParaRPr lang="ru-RU" sz="1600" b="1" dirty="0"/>
          </a:p>
        </p:txBody>
      </p:sp>
      <p:pic>
        <p:nvPicPr>
          <p:cNvPr id="21507" name="Picture 3" descr="C:\Users\Asus\Desktop\20170924-1459_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88640"/>
            <a:ext cx="5334038" cy="3000396"/>
          </a:xfrm>
          <a:prstGeom prst="rect">
            <a:avLst/>
          </a:prstGeom>
          <a:noFill/>
        </p:spPr>
      </p:pic>
      <p:pic>
        <p:nvPicPr>
          <p:cNvPr id="8" name="Picture 2" descr="C:\Users\Asus\Desktop\WhatsApp Image 2021-04-15 at 22.50.47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3190637"/>
            <a:ext cx="2583928" cy="3439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051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229600" cy="8032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000066"/>
                </a:solidFill>
              </a:rPr>
              <a:t>1 КЛАСС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379087"/>
              </p:ext>
            </p:extLst>
          </p:nvPr>
        </p:nvGraphicFramePr>
        <p:xfrm>
          <a:off x="323528" y="1196752"/>
          <a:ext cx="8424936" cy="51845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35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92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5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715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Теоретический блок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дата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1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Что такое проекты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1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Что такое проблема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1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Как мы познаем мир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1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5-6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Школа почемучек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1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7-8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Удивительный вопрос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1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9-10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Источники информации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157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Практический блок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11-13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Проектное задание «Что значит мое имя»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14-16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Проект «Почему мы любим встречать Новый год»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7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17-19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Проектное задание «Моя любимая цифра»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7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20-22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Практический проект «Домашние питомцы».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7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23-25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Проект «Алфавит. Моя любимая буква».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7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26-31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Проект «Сказки»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04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32-33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Что мы узнали и чему научились за год. Моя лучшая работа.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0594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Математика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5373216"/>
            <a:ext cx="888354" cy="79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1412776"/>
            <a:ext cx="842493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700" dirty="0" smtClean="0"/>
              <a:t>«</a:t>
            </a:r>
            <a:r>
              <a:rPr lang="ru-RU" sz="2700" b="1" dirty="0"/>
              <a:t>Цифра 1 (2, 3, 4, 5, 6, 7, 8, 9, 0) в стихах», «Числа в загадках, пословицах, поговорках</a:t>
            </a:r>
            <a:r>
              <a:rPr lang="ru-RU" sz="2700" b="1" dirty="0" smtClean="0"/>
              <a:t>», «</a:t>
            </a:r>
            <a:r>
              <a:rPr lang="ru-RU" sz="2700" b="1" dirty="0"/>
              <a:t>Иллюстрации цифр</a:t>
            </a:r>
            <a:r>
              <a:rPr lang="ru-RU" sz="2700" b="1" dirty="0" smtClean="0"/>
              <a:t>».</a:t>
            </a:r>
          </a:p>
          <a:p>
            <a:pPr algn="just"/>
            <a:r>
              <a:rPr lang="ru-RU" sz="2700" dirty="0" smtClean="0"/>
              <a:t>В </a:t>
            </a:r>
            <a:r>
              <a:rPr lang="ru-RU" sz="2700" dirty="0"/>
              <a:t>результате подобных проектов создаются книжки-малышки, сборники, в которых содержатся стихи, загадки, пословицы поговорки про числа первого десятка и рисунки </a:t>
            </a:r>
            <a:r>
              <a:rPr lang="ru-RU" sz="2700" dirty="0" smtClean="0"/>
              <a:t>цифр.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413596"/>
            <a:ext cx="6696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700" dirty="0" smtClean="0"/>
              <a:t>Проект </a:t>
            </a:r>
            <a:r>
              <a:rPr lang="ru-RU" sz="2700" dirty="0"/>
              <a:t>«</a:t>
            </a:r>
            <a:r>
              <a:rPr lang="ru-RU" sz="2700" b="1" dirty="0"/>
              <a:t>Форма, размер, цвет предметов</a:t>
            </a:r>
            <a:r>
              <a:rPr lang="ru-RU" sz="2700" dirty="0"/>
              <a:t>» помогает ребятам лучше понять пространственные отношения, развивает представления о геометрических фигурах.</a:t>
            </a:r>
          </a:p>
        </p:txBody>
      </p:sp>
    </p:spTree>
    <p:extLst>
      <p:ext uri="{BB962C8B-B14F-4D97-AF65-F5344CB8AC3E}">
        <p14:creationId xmlns:p14="http://schemas.microsoft.com/office/powerpoint/2010/main" val="32216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147248" cy="5433467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И</a:t>
            </a:r>
            <a:r>
              <a:rPr lang="ru-RU" sz="2800" dirty="0" smtClean="0"/>
              <a:t>-ИНДИВИДУАЛЬНАЯ  </a:t>
            </a:r>
          </a:p>
          <a:p>
            <a:r>
              <a:rPr lang="ru-RU" sz="2800" b="1" dirty="0" smtClean="0"/>
              <a:t>Н</a:t>
            </a:r>
            <a:r>
              <a:rPr lang="ru-RU" sz="2800" dirty="0" smtClean="0"/>
              <a:t>-НАПРЯЖЕННАЯ </a:t>
            </a:r>
          </a:p>
          <a:p>
            <a:r>
              <a:rPr lang="ru-RU" sz="2800" b="1" dirty="0" smtClean="0"/>
              <a:t>Т</a:t>
            </a:r>
            <a:r>
              <a:rPr lang="ru-RU" sz="2800" dirty="0" smtClean="0"/>
              <a:t>-ТВОРЧЕСКАЯ </a:t>
            </a:r>
          </a:p>
          <a:p>
            <a:r>
              <a:rPr lang="ru-RU" sz="2800" b="1" dirty="0" smtClean="0"/>
              <a:t>Е</a:t>
            </a:r>
            <a:r>
              <a:rPr lang="ru-RU" sz="2800" dirty="0" smtClean="0"/>
              <a:t>-ЕЖЕДНЕВНАЯ </a:t>
            </a:r>
          </a:p>
          <a:p>
            <a:r>
              <a:rPr lang="ru-RU" sz="2800" b="1" dirty="0" smtClean="0"/>
              <a:t>Р</a:t>
            </a:r>
            <a:r>
              <a:rPr lang="ru-RU" sz="2800" dirty="0" smtClean="0"/>
              <a:t>-РАБОТА  </a:t>
            </a:r>
          </a:p>
          <a:p>
            <a:r>
              <a:rPr lang="ru-RU" sz="2800" b="1" dirty="0" smtClean="0"/>
              <a:t>Е</a:t>
            </a:r>
            <a:r>
              <a:rPr lang="ru-RU" sz="2800" dirty="0" smtClean="0"/>
              <a:t>-ЕСТЕСТВЕННО  </a:t>
            </a:r>
          </a:p>
          <a:p>
            <a:r>
              <a:rPr lang="ru-RU" sz="2800" b="1" dirty="0" smtClean="0"/>
              <a:t>С</a:t>
            </a:r>
            <a:r>
              <a:rPr lang="ru-RU" sz="2800" dirty="0" smtClean="0"/>
              <a:t>-С ЮМОРОМ</a:t>
            </a:r>
            <a:endParaRPr lang="ru-RU" sz="2800" dirty="0"/>
          </a:p>
        </p:txBody>
      </p:sp>
      <p:pic>
        <p:nvPicPr>
          <p:cNvPr id="1026" name="Picture 2" descr="C:\Users\lesni\Desktop\фото2021 май\вро8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4975200" cy="331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29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60" y="117474"/>
            <a:ext cx="8894763" cy="662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833958">
            <a:off x="2821831" y="2341414"/>
            <a:ext cx="324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/>
              <a:t> 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764704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+mj-lt"/>
              </a:rPr>
              <a:t>Моя </a:t>
            </a:r>
            <a:r>
              <a:rPr lang="ru-RU" sz="4000" b="1" dirty="0">
                <a:latin typeface="+mj-lt"/>
              </a:rPr>
              <a:t>любимая </a:t>
            </a:r>
            <a:r>
              <a:rPr lang="ru-RU" sz="4000" b="1" dirty="0" smtClean="0">
                <a:latin typeface="+mj-lt"/>
              </a:rPr>
              <a:t>цифра</a:t>
            </a:r>
            <a:endParaRPr lang="ru-RU" sz="4000" b="1" dirty="0">
              <a:latin typeface="+mj-lt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839318" y="1506155"/>
            <a:ext cx="4040188" cy="6267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/>
              <a:t>Цифра  7 в моей жизни занимает  очень важное место</a:t>
            </a:r>
            <a:r>
              <a:rPr lang="ru-RU" sz="1800" dirty="0" smtClean="0"/>
              <a:t>.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3380048" y="5320596"/>
            <a:ext cx="2232248" cy="8828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altLang="ru-RU" sz="1800" dirty="0"/>
              <a:t>Номер моего дома 1</a:t>
            </a:r>
            <a:r>
              <a:rPr lang="ru-RU" altLang="ru-RU" sz="1800" dirty="0">
                <a:solidFill>
                  <a:srgbClr val="FF0000"/>
                </a:solidFill>
              </a:rPr>
              <a:t>7</a:t>
            </a:r>
            <a:r>
              <a:rPr lang="ru-RU" altLang="ru-RU" sz="1800" dirty="0"/>
              <a:t>, квартира 1</a:t>
            </a:r>
            <a:r>
              <a:rPr lang="ru-RU" altLang="ru-RU" sz="1800" dirty="0">
                <a:solidFill>
                  <a:srgbClr val="FF0000"/>
                </a:solidFill>
              </a:rPr>
              <a:t>7</a:t>
            </a:r>
            <a:r>
              <a:rPr lang="ru-RU" altLang="ru-RU" sz="1800" dirty="0"/>
              <a:t>1 и живу </a:t>
            </a:r>
            <a:r>
              <a:rPr lang="ru-RU" altLang="ru-RU" sz="1800" dirty="0" smtClean="0"/>
              <a:t>я</a:t>
            </a:r>
            <a:r>
              <a:rPr lang="en-US" altLang="ru-RU" sz="1800" dirty="0" smtClean="0"/>
              <a:t> </a:t>
            </a:r>
            <a:r>
              <a:rPr lang="ru-RU" altLang="ru-RU" sz="1800" dirty="0" smtClean="0"/>
              <a:t>на </a:t>
            </a:r>
            <a:r>
              <a:rPr lang="ru-RU" altLang="ru-RU" sz="1800" dirty="0">
                <a:solidFill>
                  <a:srgbClr val="FF0000"/>
                </a:solidFill>
              </a:rPr>
              <a:t>7</a:t>
            </a:r>
            <a:r>
              <a:rPr lang="ru-RU" altLang="ru-RU" sz="1800" dirty="0"/>
              <a:t> </a:t>
            </a:r>
            <a:r>
              <a:rPr lang="ru-RU" altLang="ru-RU" sz="1800" dirty="0" smtClean="0"/>
              <a:t>этаже.</a:t>
            </a:r>
            <a:endParaRPr lang="ru-RU" altLang="ru-RU" sz="1800" dirty="0"/>
          </a:p>
        </p:txBody>
      </p:sp>
      <p:pic>
        <p:nvPicPr>
          <p:cNvPr id="10" name="Picture 2" descr="D:\Мои документы\Мои фото\Фото\Фото02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239499"/>
            <a:ext cx="1617054" cy="144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9887" y="3968196"/>
            <a:ext cx="1858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/>
              <a:t>Я родился </a:t>
            </a:r>
            <a:r>
              <a:rPr lang="ru-RU" altLang="ru-RU" dirty="0" smtClean="0"/>
              <a:t>в</a:t>
            </a:r>
            <a:endParaRPr lang="en-US" altLang="ru-RU" dirty="0" smtClean="0"/>
          </a:p>
          <a:p>
            <a:r>
              <a:rPr lang="ru-RU" altLang="ru-RU" dirty="0" smtClean="0"/>
              <a:t>9 </a:t>
            </a:r>
            <a:r>
              <a:rPr lang="ru-RU" altLang="ru-RU" dirty="0"/>
              <a:t>часов 5</a:t>
            </a:r>
            <a:r>
              <a:rPr lang="ru-RU" altLang="ru-RU" dirty="0">
                <a:solidFill>
                  <a:srgbClr val="FF0000"/>
                </a:solidFill>
              </a:rPr>
              <a:t>7 </a:t>
            </a:r>
            <a:r>
              <a:rPr lang="ru-RU" altLang="ru-RU" dirty="0"/>
              <a:t>минут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642476"/>
            <a:ext cx="1872208" cy="268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Мои документы\Мои фото\ФОТО с МОЕГО ТЕЛЕФОНА\IMG-20180527-WA001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3428206"/>
            <a:ext cx="1684759" cy="187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840773" y="5300344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/>
              <a:t>В </a:t>
            </a:r>
            <a:r>
              <a:rPr lang="ru-RU" altLang="ru-RU" dirty="0">
                <a:solidFill>
                  <a:srgbClr val="FF0000"/>
                </a:solidFill>
              </a:rPr>
              <a:t>7</a:t>
            </a:r>
            <a:r>
              <a:rPr lang="ru-RU" altLang="ru-RU" dirty="0"/>
              <a:t> лет я был выпускником </a:t>
            </a:r>
          </a:p>
          <a:p>
            <a:r>
              <a:rPr lang="ru-RU" altLang="ru-RU" dirty="0"/>
              <a:t>Детского сада </a:t>
            </a:r>
            <a:r>
              <a:rPr lang="ru-RU" altLang="ru-RU" dirty="0" smtClean="0"/>
              <a:t>и </a:t>
            </a:r>
            <a:r>
              <a:rPr lang="ru-RU" altLang="ru-RU" dirty="0"/>
              <a:t>стал</a:t>
            </a:r>
          </a:p>
          <a:p>
            <a:r>
              <a:rPr lang="ru-RU" altLang="ru-RU" dirty="0"/>
              <a:t>Первоклассником!!!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4664" y="1927126"/>
            <a:ext cx="2777956" cy="336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900igr.net/up/datas/159189/009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767" y="4614527"/>
            <a:ext cx="2355897" cy="176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94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2205"/>
          </a:xfrm>
        </p:spPr>
        <p:txBody>
          <a:bodyPr>
            <a:normAutofit/>
          </a:bodyPr>
          <a:lstStyle/>
          <a:p>
            <a:r>
              <a:rPr lang="ru-RU" sz="4000" b="1" dirty="0"/>
              <a:t>Чтение</a:t>
            </a:r>
            <a:endParaRPr lang="ru-RU" sz="4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5373216"/>
            <a:ext cx="888354" cy="79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11560" y="1166843"/>
            <a:ext cx="79928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 smtClean="0"/>
              <a:t>Проекты </a:t>
            </a:r>
            <a:r>
              <a:rPr lang="ru-RU" sz="2600" dirty="0"/>
              <a:t>«</a:t>
            </a:r>
            <a:r>
              <a:rPr lang="ru-RU" sz="2600" b="1" dirty="0"/>
              <a:t>Моя азбука», «Сладкая  Азбука</a:t>
            </a:r>
            <a:r>
              <a:rPr lang="ru-RU" sz="2600" dirty="0"/>
              <a:t>», «</a:t>
            </a:r>
            <a:r>
              <a:rPr lang="ru-RU" sz="2600" b="1" dirty="0"/>
              <a:t>Прощание с Азбукой» </a:t>
            </a:r>
            <a:r>
              <a:rPr lang="ru-RU" sz="2600" dirty="0" smtClean="0"/>
              <a:t>призваны </a:t>
            </a:r>
            <a:r>
              <a:rPr lang="ru-RU" sz="2600" dirty="0"/>
              <a:t>знакомить детей с буквами и звуками </a:t>
            </a:r>
            <a:r>
              <a:rPr lang="ru-RU" sz="2600" dirty="0" smtClean="0"/>
              <a:t>алфавита.</a:t>
            </a:r>
          </a:p>
          <a:p>
            <a:pPr algn="just"/>
            <a:r>
              <a:rPr lang="ru-RU" sz="2600" dirty="0" smtClean="0"/>
              <a:t>Проекты </a:t>
            </a:r>
            <a:r>
              <a:rPr lang="ru-RU" sz="2600" dirty="0"/>
              <a:t>«</a:t>
            </a:r>
            <a:r>
              <a:rPr lang="ru-RU" sz="2600" b="1" dirty="0"/>
              <a:t>Вместе делаем книгу», «Книги, которые мы читаем» </a:t>
            </a:r>
            <a:r>
              <a:rPr lang="ru-RU" sz="2600" dirty="0" smtClean="0"/>
              <a:t>повышают </a:t>
            </a:r>
            <a:r>
              <a:rPr lang="ru-RU" sz="2600" dirty="0"/>
              <a:t>взыскательность вкуса и читательскую грамотность учащихся, помогают лучше овладеть родным языком, способствуют общекультурному развитию</a:t>
            </a:r>
            <a:r>
              <a:rPr lang="ru-RU" sz="2600" dirty="0" smtClean="0"/>
              <a:t>.</a:t>
            </a:r>
          </a:p>
          <a:p>
            <a:pPr algn="just"/>
            <a:r>
              <a:rPr lang="ru-RU" sz="2600" b="1" dirty="0" smtClean="0"/>
              <a:t>«</a:t>
            </a:r>
            <a:r>
              <a:rPr lang="ru-RU" sz="2600" b="1" dirty="0"/>
              <a:t>Витаминный калейдоскоп» </a:t>
            </a:r>
            <a:r>
              <a:rPr lang="ru-RU" sz="2600" dirty="0"/>
              <a:t>является развитие познавательных и творческих способностей </a:t>
            </a:r>
            <a:endParaRPr lang="ru-RU" sz="2600" dirty="0" smtClean="0"/>
          </a:p>
          <a:p>
            <a:pPr algn="just"/>
            <a:r>
              <a:rPr lang="ru-RU" sz="2600" dirty="0" smtClean="0"/>
              <a:t>учащихся</a:t>
            </a:r>
            <a:r>
              <a:rPr lang="ru-RU" sz="2600" dirty="0"/>
              <a:t>, которое происходит в </a:t>
            </a:r>
            <a:r>
              <a:rPr lang="ru-RU" sz="2600" dirty="0" smtClean="0"/>
              <a:t>процессе </a:t>
            </a:r>
          </a:p>
          <a:p>
            <a:pPr algn="just"/>
            <a:r>
              <a:rPr lang="ru-RU" sz="2600" dirty="0" smtClean="0"/>
              <a:t>разработки </a:t>
            </a:r>
            <a:r>
              <a:rPr lang="ru-RU" sz="2600" dirty="0"/>
              <a:t>витаминизированной азбуки.</a:t>
            </a:r>
          </a:p>
        </p:txBody>
      </p:sp>
    </p:spTree>
    <p:extLst>
      <p:ext uri="{BB962C8B-B14F-4D97-AF65-F5344CB8AC3E}">
        <p14:creationId xmlns:p14="http://schemas.microsoft.com/office/powerpoint/2010/main" val="263480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95" y="31651"/>
            <a:ext cx="9169991" cy="682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080777"/>
            <a:ext cx="5595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Это буква нашего класса, а также </a:t>
            </a:r>
          </a:p>
          <a:p>
            <a:pPr algn="ctr"/>
            <a:r>
              <a:rPr lang="ru-RU" sz="2000" dirty="0" smtClean="0">
                <a:latin typeface="Comic Sans MS" pitchFamily="66" charset="0"/>
              </a:rPr>
              <a:t>первая буква</a:t>
            </a:r>
          </a:p>
          <a:p>
            <a:pPr algn="ctr"/>
            <a:r>
              <a:rPr lang="ru-RU" sz="2000" dirty="0" smtClean="0">
                <a:latin typeface="Comic Sans MS" pitchFamily="66" charset="0"/>
              </a:rPr>
              <a:t> моего имени и имени моего папы.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132856"/>
            <a:ext cx="1930253" cy="3431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4812148" cy="2706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51446" y="5564416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Виктор и Ваня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506535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Comic Sans MS" pitchFamily="66" charset="0"/>
              </a:rPr>
              <a:t>Проект: 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Моя любимая буква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1994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" y="117475"/>
            <a:ext cx="8894763" cy="662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76672"/>
            <a:ext cx="79353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Наш класс дружный! И буква </a:t>
            </a:r>
            <a:r>
              <a:rPr lang="ru-RU" sz="2800" b="1" dirty="0" smtClean="0">
                <a:latin typeface="Comic Sans MS" pitchFamily="66" charset="0"/>
              </a:rPr>
              <a:t>В</a:t>
            </a:r>
            <a:r>
              <a:rPr lang="ru-RU" sz="2400" dirty="0" smtClean="0">
                <a:latin typeface="Comic Sans MS" pitchFamily="66" charset="0"/>
              </a:rPr>
              <a:t> тоже дружная, </a:t>
            </a:r>
          </a:p>
          <a:p>
            <a:pPr algn="ctr"/>
            <a:r>
              <a:rPr lang="ru-RU" sz="2400" dirty="0" smtClean="0">
                <a:latin typeface="Comic Sans MS" pitchFamily="66" charset="0"/>
              </a:rPr>
              <a:t>с нее начинаются слова про настоящего друга!</a:t>
            </a:r>
          </a:p>
          <a:p>
            <a:pPr algn="ctr"/>
            <a:r>
              <a:rPr lang="ru-RU" sz="2400" b="1" dirty="0" smtClean="0">
                <a:latin typeface="Comic Sans MS" pitchFamily="66" charset="0"/>
              </a:rPr>
              <a:t>В</a:t>
            </a:r>
            <a:r>
              <a:rPr lang="ru-RU" sz="2400" dirty="0" smtClean="0">
                <a:latin typeface="Comic Sans MS" pitchFamily="66" charset="0"/>
              </a:rPr>
              <a:t>ерный, </a:t>
            </a:r>
            <a:r>
              <a:rPr lang="ru-RU" sz="2400" b="1" dirty="0" smtClean="0">
                <a:latin typeface="Comic Sans MS" pitchFamily="66" charset="0"/>
              </a:rPr>
              <a:t>в</a:t>
            </a:r>
            <a:r>
              <a:rPr lang="ru-RU" sz="2400" dirty="0" smtClean="0">
                <a:latin typeface="Comic Sans MS" pitchFamily="66" charset="0"/>
              </a:rPr>
              <a:t>еселый, </a:t>
            </a:r>
            <a:r>
              <a:rPr lang="ru-RU" sz="2400" b="1" dirty="0" smtClean="0">
                <a:latin typeface="Comic Sans MS" pitchFamily="66" charset="0"/>
              </a:rPr>
              <a:t>в</a:t>
            </a:r>
            <a:r>
              <a:rPr lang="ru-RU" sz="2400" dirty="0" smtClean="0">
                <a:latin typeface="Comic Sans MS" pitchFamily="66" charset="0"/>
              </a:rPr>
              <a:t>думчивый, </a:t>
            </a:r>
          </a:p>
          <a:p>
            <a:pPr algn="ctr"/>
            <a:r>
              <a:rPr lang="ru-RU" sz="2400" b="1" dirty="0" smtClean="0">
                <a:latin typeface="Comic Sans MS" pitchFamily="66" charset="0"/>
              </a:rPr>
              <a:t>в</a:t>
            </a:r>
            <a:r>
              <a:rPr lang="ru-RU" sz="2400" dirty="0" smtClean="0">
                <a:latin typeface="Comic Sans MS" pitchFamily="66" charset="0"/>
              </a:rPr>
              <a:t>ежливый, </a:t>
            </a:r>
            <a:r>
              <a:rPr lang="ru-RU" sz="2400" b="1" dirty="0" smtClean="0">
                <a:latin typeface="Comic Sans MS" pitchFamily="66" charset="0"/>
              </a:rPr>
              <a:t>в</a:t>
            </a:r>
            <a:r>
              <a:rPr lang="ru-RU" sz="2400" dirty="0" smtClean="0">
                <a:latin typeface="Comic Sans MS" pitchFamily="66" charset="0"/>
              </a:rPr>
              <a:t>ыносливый!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1026" name="Picture 2" descr="https://pp.userapi.com/c848536/v848536866/151ddb/ZK2KSfawVS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486312"/>
            <a:ext cx="1854206" cy="2472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userapi.com/c851520/v851520895/e58fb/73KgF5VPk7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8271" y="2510505"/>
            <a:ext cx="1836061" cy="2448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userapi.com/c853520/v853520895/80a9/Qu0PkV3p_aI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9044" y="2107888"/>
            <a:ext cx="2904323" cy="2178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p.userapi.com/c855020/v855020637/6f57/xLsMw4rSbJM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9044" y="4339687"/>
            <a:ext cx="2880320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23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677" y="0"/>
            <a:ext cx="92125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833958">
            <a:off x="2821831" y="2341414"/>
            <a:ext cx="324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/>
              <a:t> </a:t>
            </a:r>
            <a:endParaRPr lang="ru-RU" sz="48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683568" y="792384"/>
            <a:ext cx="4248472" cy="249259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Моя любимая буква «</a:t>
            </a:r>
            <a:r>
              <a:rPr lang="ru-RU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», потому что с неё начинаются моё имя и фамилия – </a:t>
            </a:r>
            <a:r>
              <a:rPr lang="ru-RU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атя </a:t>
            </a:r>
            <a:r>
              <a:rPr lang="ru-RU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узнецова.</a:t>
            </a:r>
          </a:p>
          <a:p>
            <a:pPr marL="0" indent="0" algn="just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 моей сестрой сделали букву «</a:t>
            </a:r>
            <a:r>
              <a:rPr lang="ru-RU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dirty="0"/>
          </a:p>
        </p:txBody>
      </p:sp>
      <p:pic>
        <p:nvPicPr>
          <p:cNvPr id="12" name="Picture 2" descr="C:\Users\Евгений\Desktop\IMG_20190320_2125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5" y="753544"/>
            <a:ext cx="2880320" cy="384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123123\Desktop\_DSC026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895" y="3197953"/>
            <a:ext cx="4282224" cy="285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5"/>
          <p:cNvSpPr txBox="1">
            <a:spLocks/>
          </p:cNvSpPr>
          <p:nvPr/>
        </p:nvSpPr>
        <p:spPr>
          <a:xfrm>
            <a:off x="4974011" y="4647348"/>
            <a:ext cx="3342405" cy="16194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букву «</a:t>
            </a:r>
            <a:r>
              <a:rPr lang="ru-RU" sz="24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начинается название нашего города, в котором я родилась и живу.</a:t>
            </a:r>
          </a:p>
        </p:txBody>
      </p:sp>
      <p:pic>
        <p:nvPicPr>
          <p:cNvPr id="11" name="Picture 2" descr="C:\Users\Евгений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3197953"/>
            <a:ext cx="1398908" cy="14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41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123123\Desktop\_DSC05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44943"/>
            <a:ext cx="8928992" cy="595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1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Русский язык</a:t>
            </a:r>
            <a:endParaRPr lang="ru-RU" sz="4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5373216"/>
            <a:ext cx="888354" cy="79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55737" y="1412776"/>
            <a:ext cx="82809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Проекты </a:t>
            </a:r>
            <a:r>
              <a:rPr lang="ru-RU" sz="2800" b="1" dirty="0"/>
              <a:t>«Алфавит», «Имена в алфавите», «Алфавит в стихах», «Веселый </a:t>
            </a:r>
            <a:r>
              <a:rPr lang="ru-RU" sz="2800" b="1" dirty="0" smtClean="0"/>
              <a:t>алфавит» </a:t>
            </a:r>
            <a:r>
              <a:rPr lang="ru-RU" sz="2800" dirty="0" smtClean="0"/>
              <a:t>закрепляют </a:t>
            </a:r>
            <a:r>
              <a:rPr lang="ru-RU" sz="2800" dirty="0"/>
              <a:t>знания букв русского алфавита, способствуют осознанию необходимости порядка букв в алфавите, развивают интерес к изучению русского языка, литературы и развивают творческие способности </a:t>
            </a:r>
            <a:r>
              <a:rPr lang="ru-RU" sz="2800" dirty="0" smtClean="0"/>
              <a:t>первоклассников.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5737" y="4437112"/>
            <a:ext cx="6636543" cy="1860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Проекты </a:t>
            </a:r>
            <a:r>
              <a:rPr lang="ru-RU" sz="2800" b="1" dirty="0"/>
              <a:t>«Заглавная буква», «Сладкая азбука», «Словарные слова» </a:t>
            </a:r>
            <a:r>
              <a:rPr lang="ru-RU" sz="2800" dirty="0" smtClean="0"/>
              <a:t>повышают </a:t>
            </a:r>
            <a:r>
              <a:rPr lang="ru-RU" sz="2800" dirty="0"/>
              <a:t>грамотность учащихся, учат правильному правописанию</a:t>
            </a:r>
          </a:p>
        </p:txBody>
      </p:sp>
    </p:spTree>
    <p:extLst>
      <p:ext uri="{BB962C8B-B14F-4D97-AF65-F5344CB8AC3E}">
        <p14:creationId xmlns:p14="http://schemas.microsoft.com/office/powerpoint/2010/main" val="344035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400" i="1" dirty="0" smtClean="0">
                <a:solidFill>
                  <a:srgbClr val="FF0000"/>
                </a:solidFill>
              </a:rPr>
              <a:t>                 </a:t>
            </a:r>
            <a:endParaRPr lang="ru-RU" sz="4400" i="1" dirty="0">
              <a:solidFill>
                <a:srgbClr val="FF000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750887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2773" name="Picture 2" descr="C:\Users\123123\Desktop\Сделал Паша\IMG_20190321_11362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936505">
            <a:off x="224129" y="203948"/>
            <a:ext cx="2088703" cy="2539214"/>
          </a:xfrm>
          <a:noFill/>
        </p:spPr>
      </p:pic>
      <p:pic>
        <p:nvPicPr>
          <p:cNvPr id="32774" name="Picture 4" descr="C:\Users\123123\Desktop\Сделал Паша\IMG_20190321_11393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89" y="2822636"/>
            <a:ext cx="2306638" cy="3076575"/>
          </a:xfrm>
          <a:noFill/>
        </p:spPr>
      </p:pic>
      <p:pic>
        <p:nvPicPr>
          <p:cNvPr id="32775" name="Picture 5" descr="C:\Users\123123\Desktop\Сделал Паша\IMG_20190321_11164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1219" y="3049084"/>
            <a:ext cx="1804987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6" descr="C:\Users\123123\Desktop\Сделал Паша\IMG_20190321_12251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5586">
            <a:off x="6443089" y="287677"/>
            <a:ext cx="242798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7" descr="C:\Users\123123\Desktop\Сделал Паша\IMG_20190321_11141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4149080"/>
            <a:ext cx="17287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8" descr="C:\Users\123123\Desktop\Сделал Паша\IMG_20190321_120829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34987">
            <a:off x="2252237" y="2919903"/>
            <a:ext cx="23764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0" descr="C:\Users\123123\Desktop\Сделал Паша\IMG_20190321_120346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984" y="4376354"/>
            <a:ext cx="1544972" cy="21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1" descr="C:\Users\123123\Desktop\Сделал Паша\IMG_20190321_122246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4685" y="267682"/>
            <a:ext cx="2169418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4" descr="C:\Users\123123\Desktop\школа\Сделал Паша\IMG_20190321_123025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4667" y="212387"/>
            <a:ext cx="2016223" cy="249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Yokz\Desktop\1rkfcc\IMG_0527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4940" y="2462140"/>
            <a:ext cx="230410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9" descr="C:\Users\123123\Desktop\Сделал Паша\IMG_20190321_121920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4042">
            <a:off x="4106337" y="3954253"/>
            <a:ext cx="1807106" cy="240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18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lesni\Desktop\Новая папка (2)\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26" y="1500174"/>
            <a:ext cx="1644722" cy="292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«Домашние питомцы»</a:t>
            </a:r>
            <a:endParaRPr lang="ru-RU" dirty="0"/>
          </a:p>
        </p:txBody>
      </p:sp>
      <p:pic>
        <p:nvPicPr>
          <p:cNvPr id="4" name="Picture 6" descr="C:\Users\lesni\Desktop\мипрпи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1500174"/>
            <a:ext cx="1789130" cy="318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lesni\Desktop\Новая папка (2)\2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8794" y="3714752"/>
            <a:ext cx="1616710" cy="28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lesni\Desktop\Новая папка (2)\index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1571612"/>
            <a:ext cx="1714512" cy="22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lesni\Desktop\Новая папка (2)\вап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4" y="3714752"/>
            <a:ext cx="1571636" cy="279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un9-22.userapi.com/impg/UHhDQi6wPVGSdPKTDp0tWEIU3OAszB7O6hNvQQ/Ffp_MwE7IZA.jpg?size=810x1080&amp;quality=96&amp;sign=135914aab26a54b504fc8114d58e3a48&amp;type=album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3786190"/>
            <a:ext cx="2089562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13427" cy="685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2331275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Comic Sans MS" pitchFamily="66" charset="0"/>
              </a:rPr>
              <a:t>               </a:t>
            </a:r>
            <a:endParaRPr lang="ru-RU" sz="3600" dirty="0"/>
          </a:p>
        </p:txBody>
      </p:sp>
      <p:pic>
        <p:nvPicPr>
          <p:cNvPr id="6" name="Picture 2" descr="https://pp.userapi.com/c846420/v846420083/14c029/vnPAtt1Oqzw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0282" y="135461"/>
            <a:ext cx="2710189" cy="36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Documents and Settings\EngeL\Рабочий стол\Новая папка\IMG_20181208_18122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301010"/>
            <a:ext cx="2096491" cy="2324880"/>
          </a:xfrm>
          <a:prstGeom prst="rect">
            <a:avLst/>
          </a:prstGeom>
          <a:noFill/>
        </p:spPr>
      </p:pic>
      <p:pic>
        <p:nvPicPr>
          <p:cNvPr id="11" name="Picture 2" descr="C:\Documents and Settings\EngeL\Рабочий стол\Новая папка\IMG-20181208-WA002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8541" y="2564904"/>
            <a:ext cx="3096344" cy="3770059"/>
          </a:xfrm>
          <a:prstGeom prst="rect">
            <a:avLst/>
          </a:prstGeom>
          <a:noFill/>
        </p:spPr>
      </p:pic>
      <p:pic>
        <p:nvPicPr>
          <p:cNvPr id="12" name="Picture 2" descr="C:\Documents and Settings\EngeL\Рабочий стол\Новая папка\IMG-20181208-WA001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6540" y="3753982"/>
            <a:ext cx="3523457" cy="2642593"/>
          </a:xfrm>
          <a:prstGeom prst="rect">
            <a:avLst/>
          </a:prstGeom>
          <a:noFill/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20" y="3876294"/>
            <a:ext cx="3360375" cy="2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180" y="2204864"/>
            <a:ext cx="2376264" cy="1782198"/>
          </a:xfrm>
          <a:prstGeom prst="rect">
            <a:avLst/>
          </a:prstGeom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084" y="287962"/>
            <a:ext cx="3240360" cy="20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5301208"/>
            <a:ext cx="895622" cy="79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lesni\Desktop\Новая папка (2)\indexвы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31236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1052736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ОПРОС -АНКЕТА</a:t>
            </a:r>
            <a:endParaRPr lang="ru-RU" dirty="0" smtClean="0">
              <a:solidFill>
                <a:srgbClr val="FF0000"/>
              </a:solidFill>
            </a:endParaRPr>
          </a:p>
          <a:p>
            <a:pPr lvl="0"/>
            <a:endParaRPr lang="ru-RU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Что </a:t>
            </a:r>
            <a:r>
              <a:rPr lang="ru-RU" b="1" dirty="0"/>
              <a:t>мне интересно больше всего? 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/>
              <a:t>Чем я хочу заниматься в первую очередь (математикой </a:t>
            </a:r>
            <a:r>
              <a:rPr lang="ru-RU" b="1" dirty="0" smtClean="0"/>
              <a:t> </a:t>
            </a:r>
            <a:r>
              <a:rPr lang="ru-RU" b="1" dirty="0"/>
              <a:t>или искусством, спортом, историей, музыкой или другим) 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/>
              <a:t>Чем чаще всего я занимаюсь в свободное время? ­­­­­­­­­­­­­­­­­­­­­­­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/>
              <a:t>По каким предметам я получаю лучшие отметки? Что из  изученного в школе хотелось бы узнать более глубоко? 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/>
              <a:t>Есть ли что-то такое, чем я особенно горжусь? </a:t>
            </a:r>
            <a:endParaRPr lang="ru-RU" b="1" dirty="0" smtClean="0"/>
          </a:p>
          <a:p>
            <a:pPr lvl="0"/>
            <a:endParaRPr lang="ru-RU" b="1" dirty="0">
              <a:effectLst/>
            </a:endParaRPr>
          </a:p>
          <a:p>
            <a:pPr lvl="0"/>
            <a:endParaRPr lang="ru-RU" b="1" dirty="0">
              <a:effectLst/>
            </a:endParaRPr>
          </a:p>
          <a:p>
            <a:pPr lvl="0"/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07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363272" cy="8640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000066"/>
                </a:solidFill>
              </a:rPr>
              <a:t>2  КЛАСС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649376"/>
              </p:ext>
            </p:extLst>
          </p:nvPr>
        </p:nvGraphicFramePr>
        <p:xfrm>
          <a:off x="611560" y="1268760"/>
          <a:ext cx="8064896" cy="49402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5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6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32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Теоретический блок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дата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Что такое исследование?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Основные методы исследования. Как задавать вопросы?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Коллективная игра-исследование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4-5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Учимся выделять главное и </a:t>
                      </a:r>
                      <a:r>
                        <a:rPr lang="ru-RU" sz="1200" dirty="0" smtClean="0">
                          <a:effectLst/>
                        </a:rPr>
                        <a:t>второстепенное.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Схема </a:t>
                      </a:r>
                      <a:r>
                        <a:rPr lang="ru-RU" sz="1200" dirty="0">
                          <a:effectLst/>
                        </a:rPr>
                        <a:t>исследования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6-7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Защита исследовательской работы. Секреты успешного выступления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32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Практический блок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8-16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«Играем в ученых»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17-19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Проект «Мама – главное слово»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9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20-23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Проект «Праздники в России»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9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24-29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Проект «Моя семья».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9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30-34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Проект «Сказки».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65263" y="2286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1585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13813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«МОЯ СЕМЬЯ»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911182"/>
            <a:ext cx="4032448" cy="3894082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ru-RU" sz="2000" b="1" i="1" dirty="0"/>
              <a:t>Лента времени моей семьи</a:t>
            </a:r>
            <a:endParaRPr lang="ru-RU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2000" b="1" dirty="0"/>
              <a:t>«</a:t>
            </a:r>
            <a:r>
              <a:rPr lang="ru-RU" altLang="ru-RU" sz="2000" b="1" i="1" dirty="0"/>
              <a:t>От героев былых времён</a:t>
            </a:r>
            <a:r>
              <a:rPr lang="ru-RU" altLang="ru-RU" sz="2000" b="1" i="1" dirty="0" smtClean="0"/>
              <a:t>…»</a:t>
            </a:r>
            <a:r>
              <a:rPr lang="ru-RU" sz="2000" b="1" i="1" dirty="0"/>
              <a:t> </a:t>
            </a:r>
            <a:endParaRPr lang="ru-RU" sz="2000" b="1" i="1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ru-RU" sz="2000" b="1" i="1" dirty="0" smtClean="0"/>
              <a:t>Награда </a:t>
            </a:r>
            <a:r>
              <a:rPr lang="ru-RU" sz="2000" b="1" i="1" dirty="0"/>
              <a:t>в нашем </a:t>
            </a:r>
            <a:r>
              <a:rPr lang="ru-RU" sz="2000" b="1" i="1" dirty="0" smtClean="0"/>
              <a:t>доме «Бабушка рядышком с дедушкой»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000" b="1" i="1" dirty="0"/>
              <a:t>Успей сказать «Спасибо»</a:t>
            </a:r>
            <a:endParaRPr lang="ru-RU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2000" b="1" i="1" dirty="0" smtClean="0"/>
              <a:t>Династии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000" b="1" i="1" dirty="0"/>
              <a:t>Наше </a:t>
            </a:r>
            <a:r>
              <a:rPr lang="ru-RU" sz="2000" b="1" i="1" dirty="0" smtClean="0"/>
              <a:t>увлечение-путешествия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000" b="1" i="1" dirty="0"/>
              <a:t>Спортивная жизнь моей </a:t>
            </a:r>
            <a:r>
              <a:rPr lang="ru-RU" sz="2000" b="1" i="1" dirty="0" smtClean="0"/>
              <a:t>семьи</a:t>
            </a:r>
            <a:endParaRPr lang="ru-RU" sz="2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5301208"/>
            <a:ext cx="919126" cy="82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lesni\Desktop\выступление\indexд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2714620"/>
            <a:ext cx="3243083" cy="243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lesni\Desktop\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502990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lesni\Desktop\мип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4071942"/>
            <a:ext cx="1445406" cy="242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7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3" descr="Похоронная карточка Назаров В.Н.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6257">
            <a:off x="6743282" y="2626297"/>
            <a:ext cx="2242749" cy="15001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972">
            <a:off x="627488" y="427733"/>
            <a:ext cx="2727875" cy="332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\Desktop\проекты2020-2021\моя семья\родословная\DSCN493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2285992"/>
            <a:ext cx="4429156" cy="3321867"/>
          </a:xfrm>
          <a:prstGeom prst="rect">
            <a:avLst/>
          </a:prstGeom>
          <a:noFill/>
        </p:spPr>
      </p:pic>
      <p:pic>
        <p:nvPicPr>
          <p:cNvPr id="13" name="Объект 4">
            <a:extLst>
              <a:ext uri="{FF2B5EF4-FFF2-40B4-BE49-F238E27FC236}">
                <a16:creationId xmlns:a16="http://schemas.microsoft.com/office/drawing/2014/main" id="{89AA584C-CA7C-4B0D-B76C-DC7FBC966A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00826" y="4786322"/>
            <a:ext cx="2438961" cy="17145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6430BA-FD69-40F2-BD97-C4EDB91BD2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6" y="3929066"/>
            <a:ext cx="1686796" cy="2716722"/>
          </a:xfrm>
          <a:prstGeom prst="rect">
            <a:avLst/>
          </a:prstGeom>
        </p:spPr>
      </p:pic>
      <p:pic>
        <p:nvPicPr>
          <p:cNvPr id="16" name="Содержимое 15"/>
          <p:cNvPicPr>
            <a:picLocks noGrp="1" noChangeAspect="1"/>
          </p:cNvPicPr>
          <p:nvPr>
            <p:ph sz="half" idx="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40" y="428604"/>
            <a:ext cx="4038600" cy="17459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868" y="4572008"/>
            <a:ext cx="3132898" cy="2090230"/>
          </a:xfrm>
          <a:prstGeom prst="rect">
            <a:avLst/>
          </a:prstGeom>
        </p:spPr>
      </p:pic>
      <p:pic>
        <p:nvPicPr>
          <p:cNvPr id="19" name="Picture 2" descr="C:\Users\Admin\Desktop\EKsX28xAoNo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206" y="428604"/>
            <a:ext cx="1500198" cy="20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\Desktop\2015-01-08_13-11-58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8794" y="4214818"/>
            <a:ext cx="1589954" cy="20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14363"/>
            <a:ext cx="8229600" cy="8032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endParaRPr lang="ru-RU" b="1" dirty="0" smtClean="0">
              <a:solidFill>
                <a:srgbClr val="000066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216743"/>
              </p:ext>
            </p:extLst>
          </p:nvPr>
        </p:nvGraphicFramePr>
        <p:xfrm>
          <a:off x="323528" y="1268760"/>
          <a:ext cx="8363272" cy="49448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1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3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6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1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32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Теоретический блок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дата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Науки, которые нас окружают. </a:t>
                      </a:r>
                      <a:r>
                        <a:rPr lang="ru-RU" sz="1200" dirty="0" smtClean="0">
                          <a:effectLst/>
                        </a:rPr>
                        <a:t>Что </a:t>
                      </a:r>
                      <a:r>
                        <a:rPr lang="ru-RU" sz="1200" dirty="0">
                          <a:effectLst/>
                        </a:rPr>
                        <a:t>я думаю о своих способностях.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Структура и содержание учебно-исследовательской деятельности.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5-6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План работы над учебным исследованием. Объект, предмет и гипотеза исследования.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7-9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Основные источники получения информации.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Оформление списка литературы и использованных электронных источников.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Методы исследования. Мыслительные операции.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6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Обработка результатов исследования. Методика оформления результатов.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Оформление работы. Подготовка сообщения.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6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14-16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Как правильно делать презентацию. Знакомство с </a:t>
                      </a:r>
                      <a:r>
                        <a:rPr lang="en-US" sz="1200" dirty="0" smtClean="0">
                          <a:effectLst/>
                        </a:rPr>
                        <a:t>Microsoft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Power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Point</a:t>
                      </a:r>
                      <a:r>
                        <a:rPr lang="ru-RU" sz="1200" dirty="0">
                          <a:effectLst/>
                        </a:rPr>
                        <a:t>.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44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Практический блок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17-21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Проект «Школьная страна»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22-27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Проект «Город моего детства»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28-32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Проект «Школа кулинаров»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76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33-34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Итоговое </a:t>
                      </a:r>
                      <a:r>
                        <a:rPr lang="ru-RU" sz="1200" dirty="0" smtClean="0">
                          <a:effectLst/>
                        </a:rPr>
                        <a:t>занятие.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Чему </a:t>
                      </a:r>
                      <a:r>
                        <a:rPr lang="ru-RU" sz="1200" dirty="0">
                          <a:effectLst/>
                        </a:rPr>
                        <a:t>мы научились </a:t>
                      </a:r>
                      <a:r>
                        <a:rPr lang="ru-RU" sz="1200" dirty="0" smtClean="0">
                          <a:effectLst/>
                        </a:rPr>
                        <a:t>за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год.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33525" y="1549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260648"/>
            <a:ext cx="836327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 smtClean="0">
                <a:solidFill>
                  <a:srgbClr val="000066"/>
                </a:solidFill>
              </a:rPr>
              <a:t>3  КЛАСС</a:t>
            </a:r>
          </a:p>
        </p:txBody>
      </p:sp>
    </p:spTree>
    <p:extLst>
      <p:ext uri="{BB962C8B-B14F-4D97-AF65-F5344CB8AC3E}">
        <p14:creationId xmlns:p14="http://schemas.microsoft.com/office/powerpoint/2010/main" val="42230213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18085"/>
            <a:ext cx="6858000" cy="119465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/>
              </a:rPr>
              <a:t>Тема проекта</a:t>
            </a:r>
            <a:endParaRPr lang="ru-RU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7882" y="1628800"/>
            <a:ext cx="7632848" cy="618523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tx2">
                    <a:lumMod val="25000"/>
                  </a:schemeClr>
                </a:solidFill>
              </a:rPr>
              <a:t>«Город моего детства»</a:t>
            </a:r>
            <a:endParaRPr lang="ru-RU" sz="5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276" y="2564904"/>
            <a:ext cx="7380312" cy="416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03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Цели проекта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0000" y="1412777"/>
            <a:ext cx="7404408" cy="201622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</a:t>
            </a:r>
            <a:r>
              <a:rPr lang="ru-RU" dirty="0"/>
              <a:t>Активизация краеведческой работы, развитие интереса к истории родного края, формирование интеллектуальной среды города.</a:t>
            </a:r>
          </a:p>
          <a:p>
            <a:r>
              <a:rPr lang="ru-RU" dirty="0" smtClean="0"/>
              <a:t>Формирование </a:t>
            </a:r>
            <a:r>
              <a:rPr lang="ru-RU" dirty="0"/>
              <a:t>патриотических чувств  у детей </a:t>
            </a:r>
            <a:r>
              <a:rPr lang="ru-RU" dirty="0" smtClean="0"/>
              <a:t>через </a:t>
            </a:r>
            <a:r>
              <a:rPr lang="ru-RU" dirty="0"/>
              <a:t>приобщение к истории и культуре родного </a:t>
            </a:r>
            <a:r>
              <a:rPr lang="ru-RU" dirty="0" smtClean="0"/>
              <a:t>города, </a:t>
            </a:r>
            <a:r>
              <a:rPr lang="ru-RU" dirty="0"/>
              <a:t>местным достопримечательностям.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122" y="3464029"/>
            <a:ext cx="3367286" cy="2693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62" y="3461091"/>
            <a:ext cx="3781694" cy="26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3384376" cy="78814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Задачи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5400600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sz="1800" dirty="0" smtClean="0">
                <a:solidFill>
                  <a:srgbClr val="002060"/>
                </a:solidFill>
              </a:rPr>
              <a:t>Расширить </a:t>
            </a:r>
            <a:r>
              <a:rPr lang="ru-RU" sz="1800" dirty="0">
                <a:solidFill>
                  <a:srgbClr val="002060"/>
                </a:solidFill>
              </a:rPr>
              <a:t>знания о родном городе, закрепить </a:t>
            </a:r>
            <a:endParaRPr lang="ru-RU" sz="1800" dirty="0" smtClean="0">
              <a:solidFill>
                <a:srgbClr val="002060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понятия </a:t>
            </a:r>
            <a:r>
              <a:rPr lang="ru-RU" sz="1800" dirty="0">
                <a:solidFill>
                  <a:srgbClr val="002060"/>
                </a:solidFill>
              </a:rPr>
              <a:t>«малая родина». Познакомить с картами </a:t>
            </a:r>
            <a:endParaRPr lang="ru-RU" sz="1800" dirty="0" smtClean="0">
              <a:solidFill>
                <a:srgbClr val="002060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err="1" smtClean="0">
                <a:solidFill>
                  <a:srgbClr val="002060"/>
                </a:solidFill>
              </a:rPr>
              <a:t>Кингисеппского</a:t>
            </a:r>
            <a:r>
              <a:rPr lang="ru-RU" sz="1800" dirty="0" smtClean="0">
                <a:solidFill>
                  <a:srgbClr val="002060"/>
                </a:solidFill>
              </a:rPr>
              <a:t> района </a:t>
            </a:r>
            <a:r>
              <a:rPr lang="ru-RU" sz="1800" dirty="0">
                <a:solidFill>
                  <a:srgbClr val="002060"/>
                </a:solidFill>
              </a:rPr>
              <a:t>и  </a:t>
            </a:r>
            <a:r>
              <a:rPr lang="ru-RU" sz="1800" dirty="0" smtClean="0">
                <a:solidFill>
                  <a:srgbClr val="002060"/>
                </a:solidFill>
              </a:rPr>
              <a:t>г. Кингисеппа.</a:t>
            </a:r>
            <a:endParaRPr lang="ru-RU" sz="180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2. Познакомить с историей возникновения города, </a:t>
            </a:r>
            <a:r>
              <a:rPr lang="ru-RU" sz="1800" dirty="0" smtClean="0">
                <a:solidFill>
                  <a:srgbClr val="002060"/>
                </a:solidFill>
              </a:rPr>
              <a:t>с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памятниками </a:t>
            </a:r>
            <a:r>
              <a:rPr lang="ru-RU" sz="1800" dirty="0">
                <a:solidFill>
                  <a:srgbClr val="002060"/>
                </a:solidFill>
              </a:rPr>
              <a:t>истории ВОВ и культуры, воспитывать бережное отношение к ним.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3</a:t>
            </a:r>
            <a:r>
              <a:rPr lang="ru-RU" sz="1800" dirty="0" smtClean="0">
                <a:solidFill>
                  <a:srgbClr val="002060"/>
                </a:solidFill>
              </a:rPr>
              <a:t>. Познакомить </a:t>
            </a:r>
            <a:r>
              <a:rPr lang="ru-RU" sz="1800" dirty="0">
                <a:solidFill>
                  <a:srgbClr val="002060"/>
                </a:solidFill>
              </a:rPr>
              <a:t>детей с геральдикой г</a:t>
            </a:r>
            <a:r>
              <a:rPr lang="ru-RU" sz="1800" dirty="0" smtClean="0">
                <a:solidFill>
                  <a:srgbClr val="002060"/>
                </a:solidFill>
              </a:rPr>
              <a:t>. Кингисеппа, </a:t>
            </a:r>
            <a:r>
              <a:rPr lang="ru-RU" sz="1800" dirty="0" err="1" smtClean="0">
                <a:solidFill>
                  <a:srgbClr val="002060"/>
                </a:solidFill>
              </a:rPr>
              <a:t>Кингисеппского</a:t>
            </a:r>
            <a:r>
              <a:rPr lang="ru-RU" sz="1800" dirty="0" smtClean="0">
                <a:solidFill>
                  <a:srgbClr val="002060"/>
                </a:solidFill>
              </a:rPr>
              <a:t> района</a:t>
            </a:r>
            <a:r>
              <a:rPr lang="ru-RU" sz="1800" dirty="0">
                <a:solidFill>
                  <a:srgbClr val="002060"/>
                </a:solidFill>
              </a:rPr>
              <a:t>, России. </a:t>
            </a:r>
            <a:endParaRPr lang="ru-RU" sz="1800" dirty="0" smtClean="0">
              <a:solidFill>
                <a:srgbClr val="002060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4. </a:t>
            </a:r>
            <a:r>
              <a:rPr lang="ru-RU" sz="1800" dirty="0">
                <a:solidFill>
                  <a:srgbClr val="002060"/>
                </a:solidFill>
              </a:rPr>
              <a:t>Формировать представления детей об истории г. Кингисеппа и </a:t>
            </a:r>
            <a:r>
              <a:rPr lang="ru-RU" sz="1800" dirty="0" err="1">
                <a:solidFill>
                  <a:srgbClr val="002060"/>
                </a:solidFill>
              </a:rPr>
              <a:t>Кингисеппского</a:t>
            </a:r>
            <a:r>
              <a:rPr lang="ru-RU" sz="1800" dirty="0">
                <a:solidFill>
                  <a:srgbClr val="002060"/>
                </a:solidFill>
              </a:rPr>
              <a:t> района, его памятниках, улицах, достопримечательностях.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5. Способствовать активному вовлечению родителей в совместную деятельность с ребенком в условиях семьи.</a:t>
            </a:r>
            <a:endParaRPr lang="ru-RU" sz="180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6. </a:t>
            </a:r>
            <a:r>
              <a:rPr lang="ru-RU" sz="1800" dirty="0" smtClean="0">
                <a:solidFill>
                  <a:srgbClr val="002060"/>
                </a:solidFill>
              </a:rPr>
              <a:t>Развивать связную речь детей, обогащать и активизировать словарь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детей, учить свободно мыслить.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7. </a:t>
            </a:r>
            <a:r>
              <a:rPr lang="ru-RU" sz="1800" dirty="0">
                <a:solidFill>
                  <a:srgbClr val="002060"/>
                </a:solidFill>
              </a:rPr>
              <a:t>Способствовать проявлению интереса у детей к истории </a:t>
            </a:r>
            <a:endParaRPr lang="ru-RU" sz="1800" dirty="0" smtClean="0">
              <a:solidFill>
                <a:srgbClr val="002060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жизни </a:t>
            </a:r>
            <a:r>
              <a:rPr lang="ru-RU" sz="1800" dirty="0">
                <a:solidFill>
                  <a:srgbClr val="002060"/>
                </a:solidFill>
              </a:rPr>
              <a:t>города, умению отражать свои впечатления в продуктивной </a:t>
            </a:r>
            <a:endParaRPr lang="ru-RU" sz="1800" dirty="0" smtClean="0">
              <a:solidFill>
                <a:srgbClr val="002060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деятельности.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066" y="252752"/>
            <a:ext cx="1983987" cy="2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0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8868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Предполагаемые итоговые продукты </a:t>
            </a:r>
            <a:r>
              <a:rPr lang="ru-RU" b="1" dirty="0" smtClean="0">
                <a:solidFill>
                  <a:srgbClr val="002060"/>
                </a:solidFill>
              </a:rPr>
              <a:t>проекта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25625"/>
            <a:ext cx="8047806" cy="435133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ru-RU" sz="2800" dirty="0" smtClean="0">
                <a:solidFill>
                  <a:srgbClr val="002060"/>
                </a:solidFill>
              </a:rPr>
              <a:t>Создание </a:t>
            </a:r>
            <a:r>
              <a:rPr lang="ru-RU" sz="2800" dirty="0">
                <a:solidFill>
                  <a:srgbClr val="002060"/>
                </a:solidFill>
              </a:rPr>
              <a:t>слайдовой презентации «</a:t>
            </a:r>
            <a:r>
              <a:rPr lang="ru-RU" sz="2800" dirty="0" smtClean="0">
                <a:solidFill>
                  <a:srgbClr val="002060"/>
                </a:solidFill>
              </a:rPr>
              <a:t>Город моего детства»</a:t>
            </a:r>
            <a:endParaRPr lang="ru-RU" sz="2800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Презентация </a:t>
            </a:r>
            <a:r>
              <a:rPr lang="ru-RU" sz="2800" dirty="0">
                <a:solidFill>
                  <a:srgbClr val="002060"/>
                </a:solidFill>
              </a:rPr>
              <a:t>на тему «Никто не забыт, ничто не забыто», изготовление детских рисунков с символикой </a:t>
            </a:r>
            <a:r>
              <a:rPr lang="ru-RU" sz="2800" dirty="0" smtClean="0">
                <a:solidFill>
                  <a:srgbClr val="002060"/>
                </a:solidFill>
              </a:rPr>
              <a:t>города.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800" dirty="0" smtClean="0">
                <a:solidFill>
                  <a:srgbClr val="002060"/>
                </a:solidFill>
              </a:rPr>
              <a:t>Изготовление коллажа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руками </a:t>
            </a:r>
            <a:r>
              <a:rPr lang="ru-RU" sz="2800" dirty="0">
                <a:solidFill>
                  <a:srgbClr val="002060"/>
                </a:solidFill>
              </a:rPr>
              <a:t>детей на тему ВОВ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4149080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</a:rPr>
              <a:t>Этапы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0618" y="3317090"/>
            <a:ext cx="2808312" cy="303599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Разработка </a:t>
            </a:r>
            <a:r>
              <a:rPr lang="ru-RU" sz="1800" dirty="0">
                <a:solidFill>
                  <a:srgbClr val="002060"/>
                </a:solidFill>
              </a:rPr>
              <a:t>проекта, план деятельности по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достижению цели</a:t>
            </a:r>
            <a:r>
              <a:rPr lang="ru-RU" sz="1800" dirty="0" smtClean="0">
                <a:solidFill>
                  <a:srgbClr val="002060"/>
                </a:solidFill>
              </a:rPr>
              <a:t>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- к кому обращаться за помощью</a:t>
            </a:r>
            <a:r>
              <a:rPr lang="ru-RU" sz="1800" dirty="0" smtClean="0">
                <a:solidFill>
                  <a:srgbClr val="002060"/>
                </a:solidFill>
              </a:rPr>
              <a:t>;</a:t>
            </a:r>
            <a:endParaRPr lang="ru-RU" sz="1800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- в каких источниках найти информацию</a:t>
            </a:r>
            <a:r>
              <a:rPr lang="ru-RU" sz="1800" dirty="0" smtClean="0">
                <a:solidFill>
                  <a:srgbClr val="002060"/>
                </a:solidFill>
              </a:rPr>
              <a:t>;</a:t>
            </a:r>
            <a:endParaRPr lang="ru-RU" sz="1800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- какие предметы </a:t>
            </a:r>
            <a:r>
              <a:rPr lang="ru-RU" sz="1800" dirty="0" smtClean="0">
                <a:solidFill>
                  <a:srgbClr val="002060"/>
                </a:solidFill>
              </a:rPr>
              <a:t>использовать.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8650" y="1676172"/>
            <a:ext cx="2359174" cy="12961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>
                <a:solidFill>
                  <a:srgbClr val="002060"/>
                </a:solidFill>
              </a:rPr>
              <a:t>Подготовительный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(декабрь)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55876" y="1690689"/>
            <a:ext cx="2232248" cy="12961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000" b="1" dirty="0">
                <a:solidFill>
                  <a:srgbClr val="002060"/>
                </a:solidFill>
              </a:rPr>
              <a:t>Основной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(</a:t>
            </a:r>
            <a:r>
              <a:rPr lang="ru-RU" sz="2000" b="1" dirty="0">
                <a:solidFill>
                  <a:srgbClr val="002060"/>
                </a:solidFill>
              </a:rPr>
              <a:t>январь- март)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83102" y="1683431"/>
            <a:ext cx="2232248" cy="12961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000" b="1" dirty="0">
                <a:solidFill>
                  <a:srgbClr val="002060"/>
                </a:solidFill>
              </a:rPr>
              <a:t>Заключительный (апрель)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635896" y="3016253"/>
            <a:ext cx="1872208" cy="2212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rgbClr val="002060"/>
                </a:solidFill>
              </a:rPr>
              <a:t>Выполнение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rgbClr val="002060"/>
                </a:solidFill>
              </a:rPr>
              <a:t>проекта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084168" y="3501008"/>
            <a:ext cx="2625505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rgbClr val="002060"/>
                </a:solidFill>
              </a:rPr>
              <a:t>Подведение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rgbClr val="002060"/>
                </a:solidFill>
              </a:rPr>
              <a:t>итогов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8509" y="4598615"/>
            <a:ext cx="2861408" cy="190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339293" y="5949280"/>
            <a:ext cx="2394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 года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0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     </a:t>
            </a:r>
            <a:r>
              <a:rPr lang="ru-RU" dirty="0" smtClean="0"/>
              <a:t>ВИДЫ ОРГАНИЗАЦИИ ДЕЯТЕЛЬНОСТИ ПО ПРОЕКТУ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709120"/>
          </a:xfrm>
        </p:spPr>
        <p:txBody>
          <a:bodyPr>
            <a:normAutofit fontScale="92500"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ru-RU" b="1" dirty="0"/>
              <a:t>1 этап: Гости из будущего. </a:t>
            </a: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(«Перемещение» в прошлое: </a:t>
            </a:r>
            <a:r>
              <a:rPr lang="ru-RU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Ям-Ямбург-Кингисепп, страницы истории</a:t>
            </a:r>
            <a:r>
              <a:rPr lang="ru-RU" dirty="0" smtClean="0"/>
              <a:t>)</a:t>
            </a:r>
            <a:endParaRPr lang="ru-RU" dirty="0"/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b="1" dirty="0"/>
              <a:t>2 этап: Прогулки по городу.</a:t>
            </a:r>
          </a:p>
          <a:p>
            <a:pPr marL="0" indent="0" algn="just">
              <a:buNone/>
            </a:pPr>
            <a:r>
              <a:rPr lang="ru-RU" dirty="0" smtClean="0"/>
              <a:t>(Современный город: улицы, предприятия и </a:t>
            </a:r>
            <a:r>
              <a:rPr lang="ru-RU" dirty="0" err="1" smtClean="0"/>
              <a:t>т.д</a:t>
            </a:r>
            <a:r>
              <a:rPr lang="ru-RU" dirty="0" smtClean="0"/>
              <a:t>)</a:t>
            </a:r>
            <a:endParaRPr lang="ru-RU" dirty="0"/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b="1" dirty="0"/>
              <a:t>3 этап: Признание городу.</a:t>
            </a:r>
            <a:endParaRPr lang="ru-RU" dirty="0"/>
          </a:p>
          <a:p>
            <a:pPr marL="0" indent="0" algn="just">
              <a:buNone/>
            </a:pPr>
            <a:r>
              <a:rPr lang="ru-RU" sz="3000" dirty="0" smtClean="0"/>
              <a:t>(микро конференция, выставка работ, выступление перед учащимися и </a:t>
            </a:r>
          </a:p>
          <a:p>
            <a:pPr marL="0" indent="0" algn="just">
              <a:buNone/>
            </a:pPr>
            <a:r>
              <a:rPr lang="ru-RU" sz="3000" dirty="0" smtClean="0"/>
              <a:t>родителями)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ru-RU" dirty="0"/>
          </a:p>
        </p:txBody>
      </p:sp>
      <p:pic>
        <p:nvPicPr>
          <p:cNvPr id="4" name="Picture 2" descr="D:\МАРЬЯМ\98_bi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01991" y="4149080"/>
            <a:ext cx="1818481" cy="242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34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sni\Desktop\фото2021 май\oL3EdvEZdSU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355579"/>
            <a:ext cx="3312368" cy="221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esni\Desktop\Новая папка (2)\index654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119" y="3113423"/>
            <a:ext cx="4680520" cy="346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дети\19ок\IMG_668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616624" cy="40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esni\Desktop\школа\видео 1в 2018\фото 1в 2018\_DSC0047-0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1844" y="1945685"/>
            <a:ext cx="3978063" cy="24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23123\Desktop\_DSC0260-00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5" y="260648"/>
            <a:ext cx="3096344" cy="20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76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037" y="-141777"/>
            <a:ext cx="9295682" cy="700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Улицы города– ул. Воровского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31" y="3693180"/>
            <a:ext cx="4716016" cy="302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072" y="4190678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Воровского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–названа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именем красного дипломата, погибшего в Швейцарии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дом находится на пересечении ул. Воровского и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Крикковского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шосссе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построен в 1977 году.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412776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Олфицерская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Когда-то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улиц древнего Ямбурга была наречена красивым русским словом - Офицерская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Домики, украшенные резными наличниками, утопали в зелени палисадников. Её лишили исторического имени в 1923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Дом купца Весело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759" y="1649706"/>
            <a:ext cx="3951874" cy="252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61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ОРГАНИЗАЦИЯ </a:t>
            </a:r>
            <a:r>
              <a:rPr lang="ru-RU" sz="3100" dirty="0" smtClean="0"/>
              <a:t>ДЕЯТЕЛЬНОСТИ </a:t>
            </a:r>
            <a:r>
              <a:rPr lang="ru-RU" sz="3100" dirty="0"/>
              <a:t>ПО </a:t>
            </a:r>
            <a:r>
              <a:rPr lang="ru-RU" sz="3100" dirty="0" smtClean="0"/>
              <a:t>ПРОЕКТУ</a:t>
            </a:r>
            <a:r>
              <a:rPr lang="ru-RU" sz="3100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542925">
              <a:buNone/>
            </a:pPr>
            <a:r>
              <a:rPr lang="ru-RU" sz="3600" b="1" i="1" dirty="0" smtClean="0"/>
              <a:t>«Краеведы»</a:t>
            </a:r>
            <a:endParaRPr lang="ru-RU" sz="3600" b="1" i="1" dirty="0"/>
          </a:p>
          <a:p>
            <a:pPr marL="0" indent="0">
              <a:buNone/>
            </a:pPr>
            <a:r>
              <a:rPr lang="ru-RU" sz="2000" b="1" dirty="0" smtClean="0"/>
              <a:t>Узнать:</a:t>
            </a:r>
            <a:endParaRPr lang="ru-RU" sz="2000" b="1" dirty="0"/>
          </a:p>
          <a:p>
            <a:pPr marL="0" indent="0">
              <a:buNone/>
            </a:pPr>
            <a:r>
              <a:rPr lang="ru-RU" dirty="0"/>
              <a:t>1</a:t>
            </a:r>
            <a:r>
              <a:rPr lang="ru-RU" dirty="0" smtClean="0"/>
              <a:t>. Год </a:t>
            </a:r>
            <a:r>
              <a:rPr lang="ru-RU" dirty="0"/>
              <a:t>рождения нашего </a:t>
            </a:r>
            <a:r>
              <a:rPr lang="ru-RU" dirty="0" smtClean="0"/>
              <a:t>города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2. История </a:t>
            </a:r>
            <a:r>
              <a:rPr lang="ru-RU" dirty="0"/>
              <a:t>его строительства.</a:t>
            </a:r>
          </a:p>
          <a:p>
            <a:pPr marL="0" indent="0">
              <a:buNone/>
            </a:pPr>
            <a:r>
              <a:rPr lang="ru-RU" dirty="0" smtClean="0"/>
              <a:t>3. История </a:t>
            </a:r>
            <a:r>
              <a:rPr lang="ru-RU" dirty="0"/>
              <a:t>названия города.</a:t>
            </a:r>
          </a:p>
          <a:p>
            <a:pPr marL="0" indent="0">
              <a:buNone/>
            </a:pPr>
            <a:r>
              <a:rPr lang="ru-RU" dirty="0" smtClean="0"/>
              <a:t>4. История </a:t>
            </a:r>
            <a:r>
              <a:rPr lang="ru-RU" dirty="0"/>
              <a:t>первой артиллерийской дуэли</a:t>
            </a:r>
            <a:r>
              <a:rPr lang="ru-RU" dirty="0" smtClean="0"/>
              <a:t>.                     </a:t>
            </a:r>
          </a:p>
          <a:p>
            <a:pPr marL="0" indent="542925">
              <a:buNone/>
            </a:pPr>
            <a:r>
              <a:rPr lang="ru-RU" sz="3600" b="1" i="1" dirty="0" smtClean="0"/>
              <a:t>«Журналисты»                                        </a:t>
            </a:r>
            <a:endParaRPr lang="ru-RU" sz="3600" b="1" i="1" dirty="0"/>
          </a:p>
          <a:p>
            <a:pPr marL="0" indent="0">
              <a:buNone/>
            </a:pPr>
            <a:r>
              <a:rPr lang="ru-RU" dirty="0" smtClean="0"/>
              <a:t>Встретится с  замечательными  интересными  людьми города</a:t>
            </a:r>
            <a:endParaRPr lang="ru-RU" dirty="0"/>
          </a:p>
        </p:txBody>
      </p:sp>
      <p:pic>
        <p:nvPicPr>
          <p:cNvPr id="4" name="Picture 9" descr="кинг0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8184" y="1556792"/>
            <a:ext cx="2534816" cy="2438944"/>
          </a:xfrm>
          <a:prstGeom prst="rect">
            <a:avLst/>
          </a:prstGeom>
          <a:noFill/>
          <a:ln/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188640"/>
            <a:ext cx="1080120" cy="15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/>
              <a:t>РОДНОЙ край глазами </a:t>
            </a:r>
            <a:r>
              <a:rPr lang="ru-RU" sz="3200" dirty="0" err="1" smtClean="0"/>
              <a:t>кингисеппского</a:t>
            </a:r>
            <a:r>
              <a:rPr lang="ru-RU" sz="3200" dirty="0" smtClean="0"/>
              <a:t> художника А.Д </a:t>
            </a:r>
            <a:r>
              <a:rPr lang="ru-RU" sz="3200" dirty="0" err="1" smtClean="0"/>
              <a:t>Стяпина</a:t>
            </a:r>
            <a:endParaRPr lang="ru-RU" sz="3200" dirty="0"/>
          </a:p>
        </p:txBody>
      </p:sp>
      <p:pic>
        <p:nvPicPr>
          <p:cNvPr id="11267" name="Содержимое 3" descr="P101021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1412776"/>
            <a:ext cx="3841101" cy="2880320"/>
          </a:xfrm>
        </p:spPr>
      </p:pic>
      <p:pic>
        <p:nvPicPr>
          <p:cNvPr id="4" name="Содержимое 3" descr="P105017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6469" y="1268760"/>
            <a:ext cx="2976853" cy="2232248"/>
          </a:xfrm>
          <a:prstGeom prst="rect">
            <a:avLst/>
          </a:prstGeom>
        </p:spPr>
      </p:pic>
      <p:pic>
        <p:nvPicPr>
          <p:cNvPr id="6" name="Picture 2" descr="C:\Documents and Settings\Admin\Рабочий стол\Слава\Для Филиновых\ПАСХА  2009 ЛЕШЕ 08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4101642"/>
            <a:ext cx="3280420" cy="2460476"/>
          </a:xfrm>
          <a:prstGeom prst="rect">
            <a:avLst/>
          </a:prstGeom>
        </p:spPr>
      </p:pic>
      <p:pic>
        <p:nvPicPr>
          <p:cNvPr id="7" name="Содержимое 3" descr="P105013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7028" y="3124164"/>
            <a:ext cx="3135134" cy="2207716"/>
          </a:xfrm>
          <a:prstGeom prst="rect">
            <a:avLst/>
          </a:prstGeom>
        </p:spPr>
      </p:pic>
      <p:pic>
        <p:nvPicPr>
          <p:cNvPr id="8" name="Picture 2" descr="F:\Для Филиновых\ПАСХА  2009 ЛЕШЕ 09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9408" y="4509120"/>
            <a:ext cx="2787793" cy="2156916"/>
          </a:xfrm>
          <a:prstGeom prst="rect">
            <a:avLst/>
          </a:prstGeom>
        </p:spPr>
      </p:pic>
      <p:pic>
        <p:nvPicPr>
          <p:cNvPr id="9" name="Picture 2" descr="F:\Для Филиновых\ПАСХА  2009 ЛЕШЕ 15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7824" y="2852936"/>
            <a:ext cx="2988395" cy="1992263"/>
          </a:xfrm>
          <a:prstGeom prst="rect">
            <a:avLst/>
          </a:prstGeom>
        </p:spPr>
      </p:pic>
      <p:pic>
        <p:nvPicPr>
          <p:cNvPr id="10" name="Содержимое 5" descr="ПАСХА  2009 ЛЕШЕ 110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7201" y="4936479"/>
            <a:ext cx="2700166" cy="172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6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78"/>
    </mc:Choice>
    <mc:Fallback xmlns="">
      <p:transition spd="slow" advClick="0" advTm="6078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b="1" dirty="0" smtClean="0"/>
              <a:t>«</a:t>
            </a:r>
            <a:r>
              <a:rPr lang="ru-RU" sz="4000" b="1" dirty="0" smtClean="0"/>
              <a:t>Географы</a:t>
            </a:r>
            <a:r>
              <a:rPr lang="ru-RU" b="1" dirty="0" smtClean="0"/>
              <a:t>»</a:t>
            </a:r>
            <a:endParaRPr lang="ru-RU" sz="40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997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/>
              <a:t>1.Площадь </a:t>
            </a:r>
            <a:r>
              <a:rPr lang="ru-RU" sz="2000" b="1" dirty="0"/>
              <a:t>района.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2. Расположение </a:t>
            </a:r>
            <a:r>
              <a:rPr lang="ru-RU" sz="2000" b="1" dirty="0" err="1"/>
              <a:t>Кингисеппского</a:t>
            </a:r>
            <a:r>
              <a:rPr lang="ru-RU" sz="2000" b="1" dirty="0"/>
              <a:t> района.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r>
              <a:rPr lang="ru-RU" sz="2000" b="1" dirty="0" smtClean="0"/>
              <a:t>3.Острова и </a:t>
            </a:r>
            <a:r>
              <a:rPr lang="ru-RU" sz="2000" b="1" dirty="0"/>
              <a:t>озера района.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4.Кургальский заповедник.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5.Природные </a:t>
            </a:r>
            <a:r>
              <a:rPr lang="ru-RU" sz="2000" b="1" dirty="0" smtClean="0"/>
              <a:t>ресурсы.</a:t>
            </a: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6.Административное устройство.</a:t>
            </a: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7. Население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4077072"/>
            <a:ext cx="336037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8275" y="1340768"/>
            <a:ext cx="3129533" cy="233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33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Ожидаемые результаты реализации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03232" cy="118072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</a:rPr>
              <a:t>Система </a:t>
            </a:r>
            <a:r>
              <a:rPr lang="ru-RU" dirty="0">
                <a:solidFill>
                  <a:srgbClr val="002060"/>
                </a:solidFill>
              </a:rPr>
              <a:t>исследовательских знаний, уважительное и бережное отношения к памятникам, родному городу и ветеранам;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5373216"/>
            <a:ext cx="888354" cy="79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00"/>
                    </a14:imgEffect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White">
          <a:xfrm>
            <a:off x="3923928" y="2996952"/>
            <a:ext cx="4776130" cy="352839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67544" y="2708921"/>
            <a:ext cx="3384376" cy="3600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dirty="0" smtClean="0">
                <a:solidFill>
                  <a:srgbClr val="002060"/>
                </a:solidFill>
              </a:rPr>
              <a:t>Интерес к познанию, стремление к самовыражению через творчество;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ru-RU" sz="24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ru-RU" sz="2600" dirty="0" smtClean="0">
                <a:solidFill>
                  <a:srgbClr val="002060"/>
                </a:solidFill>
              </a:rPr>
              <a:t>Инициативность и творчество в труде, бережное отношение к результатам труда</a:t>
            </a:r>
            <a:r>
              <a:rPr lang="ru-RU" sz="2600" dirty="0" smtClean="0"/>
              <a:t>.</a:t>
            </a:r>
            <a:endParaRPr lang="ru-RU" sz="2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Купить песок в Кингисеппе с доставкой по низкой цене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571480"/>
            <a:ext cx="8786875" cy="607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332656"/>
            <a:ext cx="8229600" cy="8032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000066"/>
                </a:solidFill>
              </a:rPr>
              <a:t>4 КЛАСС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300281"/>
              </p:ext>
            </p:extLst>
          </p:nvPr>
        </p:nvGraphicFramePr>
        <p:xfrm>
          <a:off x="323528" y="1268760"/>
          <a:ext cx="8424937" cy="51534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8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1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0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9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Теоретический блок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 ч.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дата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Виды проектов.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Исследовательски-творческий проект.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Творческий проект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Ролево-игровой проект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Исследовательский проект.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Информационно-исследовательский проект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effectLst/>
                        </a:rPr>
                        <a:t>Монопредметный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проект.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</a:rPr>
                        <a:t>Межпредметный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проект.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8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Рефлексия. Твои </a:t>
                      </a:r>
                      <a:r>
                        <a:rPr lang="ru-RU" sz="1100" dirty="0">
                          <a:effectLst/>
                        </a:rPr>
                        <a:t>впечатления от работы над проектами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Практический </a:t>
                      </a:r>
                      <a:r>
                        <a:rPr lang="ru-RU" sz="1100" dirty="0" smtClean="0">
                          <a:effectLst/>
                        </a:rPr>
                        <a:t>блок</a:t>
                      </a:r>
                      <a:endParaRPr lang="ru-RU" sz="1100" dirty="0">
                        <a:effectLst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(26 ч.)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9-12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Ролево-игровой проект «С Новым годом»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13-15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Монопредметный проект «Создание календаря исторических событий».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9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16-19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Информационно-исследовательский проект «Достопримечательности  нашего края».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20-21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Исследовательский проект: «Говорите правильно!»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8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22-25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Межпредметный проект. «Путешествие по странам и континентам»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8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26-31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Социальный  проект «Память поколений.»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99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32-34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Творческий проект «Прощай, начальная школа»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41488" y="1357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492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89" y="0"/>
            <a:ext cx="909042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/>
          </a:p>
        </p:txBody>
      </p:sp>
      <p:pic>
        <p:nvPicPr>
          <p:cNvPr id="7170" name="Picture 2" descr="C:\Users\lesni\Desktop\index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2984"/>
            <a:ext cx="7715272" cy="557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esni\Desktop\выступление\kQh2LQmTS4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3" y="285728"/>
            <a:ext cx="3456180" cy="25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esni\Desktop\выступление\805A001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71934" cy="271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232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15616" y="836712"/>
            <a:ext cx="6264696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i="1" u="none" strike="noStrike" kern="1200" normalizeH="0" baseline="0" noProof="0" dirty="0" smtClean="0">
                <a:ln w="11430"/>
                <a:gradFill>
                  <a:gsLst>
                    <a:gs pos="36000">
                      <a:schemeClr val="accent6">
                        <a:lumMod val="50000"/>
                      </a:schemeClr>
                    </a:gs>
                    <a:gs pos="50000">
                      <a:srgbClr val="FFC000"/>
                    </a:gs>
                    <a:gs pos="65000">
                      <a:schemeClr val="accent6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</a:t>
            </a:r>
            <a:endParaRPr kumimoji="0" lang="ru-RU" sz="5400" i="1" u="none" strike="noStrike" kern="1200" normalizeH="0" baseline="0" noProof="0" dirty="0">
              <a:ln w="11430"/>
              <a:gradFill>
                <a:gsLst>
                  <a:gs pos="36000">
                    <a:schemeClr val="accent6">
                      <a:lumMod val="50000"/>
                    </a:schemeClr>
                  </a:gs>
                  <a:gs pos="50000">
                    <a:srgbClr val="FFC000"/>
                  </a:gs>
                  <a:gs pos="65000">
                    <a:schemeClr val="accent6">
                      <a:lumMod val="5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149080"/>
            <a:ext cx="4032448" cy="1656184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00166" y="1071546"/>
            <a:ext cx="571504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ru-RU" sz="3600" b="1" dirty="0" smtClean="0"/>
          </a:p>
          <a:p>
            <a:pPr algn="ctr">
              <a:spcBef>
                <a:spcPct val="0"/>
              </a:spcBef>
            </a:pPr>
            <a:endParaRPr lang="ru-RU" sz="3600" b="1" dirty="0" smtClean="0"/>
          </a:p>
          <a:p>
            <a:pPr algn="ctr">
              <a:spcBef>
                <a:spcPct val="0"/>
              </a:spcBef>
            </a:pPr>
            <a:r>
              <a:rPr lang="ru-RU" sz="3600" b="1" dirty="0" smtClean="0"/>
              <a:t> Спасибо за внимание!</a:t>
            </a:r>
          </a:p>
          <a:p>
            <a:endParaRPr lang="en-US" sz="11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826" y="4643446"/>
            <a:ext cx="1357322" cy="121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stand_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999" b="7967"/>
          <a:stretch>
            <a:fillRect/>
          </a:stretch>
        </p:blipFill>
        <p:spPr bwMode="auto">
          <a:xfrm>
            <a:off x="5000628" y="4214818"/>
            <a:ext cx="1357322" cy="116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927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123123\Desktop\_DSC0133-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188640"/>
            <a:ext cx="9362048" cy="646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95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«Чудесные и интересные явления преломления и отражения света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Содержимое 6" descr="DSC0637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628800"/>
            <a:ext cx="3576449" cy="28437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46531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Одно из свойства света – это </a:t>
            </a:r>
            <a:r>
              <a:rPr lang="ru-RU" i="1" dirty="0"/>
              <a:t>способность </a:t>
            </a:r>
            <a:r>
              <a:rPr lang="ru-RU" i="1" dirty="0" smtClean="0"/>
              <a:t>отражаться </a:t>
            </a:r>
            <a:r>
              <a:rPr lang="ru-RU" i="1" dirty="0"/>
              <a:t>от </a:t>
            </a:r>
            <a:r>
              <a:rPr lang="ru-RU" i="1" dirty="0" smtClean="0"/>
              <a:t>преград.</a:t>
            </a:r>
          </a:p>
          <a:p>
            <a:pPr algn="just"/>
            <a:r>
              <a:rPr lang="ru-RU" u="sng" dirty="0" smtClean="0"/>
              <a:t>Если </a:t>
            </a:r>
            <a:r>
              <a:rPr lang="ru-RU" u="sng" dirty="0"/>
              <a:t>лучи попадают на зеркало, они отражаются так, что мы видим предмет в натуральную величину.</a:t>
            </a:r>
          </a:p>
        </p:txBody>
      </p:sp>
      <p:pic>
        <p:nvPicPr>
          <p:cNvPr id="7" name="Содержимое 6" descr="DSC0638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446" y="3536505"/>
            <a:ext cx="3546017" cy="2952328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4283968" y="1844824"/>
            <a:ext cx="4320480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altLang="ru-RU" sz="1800" dirty="0"/>
              <a:t>Теперь, глядя в зеркала, я </a:t>
            </a:r>
            <a:r>
              <a:rPr lang="ru-RU" altLang="ru-RU" sz="1800" dirty="0" smtClean="0"/>
              <a:t>наблюдал целую </a:t>
            </a:r>
            <a:r>
              <a:rPr lang="ru-RU" altLang="ru-RU" sz="1800" dirty="0"/>
              <a:t>вереницу </a:t>
            </a:r>
            <a:r>
              <a:rPr lang="ru-RU" altLang="ru-RU" sz="1800" dirty="0" smtClean="0"/>
              <a:t>игрушек.</a:t>
            </a:r>
          </a:p>
          <a:p>
            <a:pPr marL="0" indent="0" algn="just">
              <a:buNone/>
            </a:pPr>
            <a:r>
              <a:rPr lang="ru-RU" altLang="ru-RU" sz="1800" dirty="0" smtClean="0"/>
              <a:t>Этот </a:t>
            </a:r>
            <a:r>
              <a:rPr lang="ru-RU" altLang="ru-RU" sz="1800" dirty="0"/>
              <a:t>опыт с зеркалами основан на свойствах отражения солнечных лучей от зеркальных поверхностей</a:t>
            </a:r>
            <a:r>
              <a:rPr lang="ru-RU" altLang="ru-RU" sz="1800" dirty="0" smtClean="0"/>
              <a:t>.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300048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«Усы, лапы и хвост или что хочет сказать нам кошка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" name="Picture 3" descr="D:\Doc\мои документики\кошки для проекта 1\DSCN587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584" y="4153465"/>
            <a:ext cx="3240360" cy="2302978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4888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altLang="ru-RU" sz="1800" dirty="0"/>
              <a:t>Мое предположение полностью подтвердилось. </a:t>
            </a:r>
          </a:p>
          <a:p>
            <a:r>
              <a:rPr lang="ru-RU" altLang="ru-RU" sz="1800" dirty="0" smtClean="0"/>
              <a:t>Кошки </a:t>
            </a:r>
            <a:r>
              <a:rPr lang="ru-RU" altLang="ru-RU" sz="1800" dirty="0"/>
              <a:t>действительно общаются с миром при помощи поз, движений хвоста, глаз, ушей.  Выражают свои желания и эмоции с помощью различных звуков.</a:t>
            </a:r>
          </a:p>
          <a:p>
            <a:r>
              <a:rPr lang="ru-RU" altLang="ru-RU" sz="1800" dirty="0" smtClean="0"/>
              <a:t>Кошки </a:t>
            </a:r>
            <a:r>
              <a:rPr lang="ru-RU" altLang="ru-RU" sz="1800" dirty="0"/>
              <a:t>отлично понимают слова хозяина, чувствуют и различают интонации человеческой речи.</a:t>
            </a:r>
          </a:p>
          <a:p>
            <a:r>
              <a:rPr lang="ru-RU" altLang="ru-RU" sz="1800" dirty="0" smtClean="0"/>
              <a:t>Проделав </a:t>
            </a:r>
            <a:r>
              <a:rPr lang="ru-RU" altLang="ru-RU" sz="1800" dirty="0"/>
              <a:t>эту работу, я научилась лучше понимать наших питомцев.</a:t>
            </a:r>
          </a:p>
          <a:p>
            <a:r>
              <a:rPr lang="ru-RU" altLang="ru-RU" sz="1800" dirty="0" smtClean="0"/>
              <a:t>Общение </a:t>
            </a:r>
            <a:r>
              <a:rPr lang="ru-RU" altLang="ru-RU" sz="1800" dirty="0"/>
              <a:t>с кошкой улучшает самочувствие человека, успокаивает, поднимает настроение, добавляет приятных эмоций и даже лечит</a:t>
            </a:r>
            <a:r>
              <a:rPr lang="ru-RU" altLang="ru-RU" sz="1800" dirty="0" smtClean="0"/>
              <a:t>.</a:t>
            </a:r>
            <a:endParaRPr lang="ru-RU" alt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6021288"/>
            <a:ext cx="1835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Тарасенко Катя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46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«Секреты </a:t>
            </a:r>
            <a:r>
              <a:rPr lang="ru-RU" dirty="0" smtClean="0"/>
              <a:t>куриного яйца»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05" y="1380816"/>
            <a:ext cx="2371179" cy="38884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1355656"/>
            <a:ext cx="56166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Подводя итог проделанной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работе, я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считаю, что  мне удалось раскрыть некоторые «секреты» куриного яйца.</a:t>
            </a:r>
          </a:p>
          <a:p>
            <a:pPr lvl="0"/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узнал: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как отличить сваренное яйцо от сырого;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что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яйцо – собиратель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тепла;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почему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яйцо при заморозке дает трещину.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самое главное, что это все я узнал из увлекательных и познавательных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экспериментов,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выполнил сам.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P.S.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экспериментов пострадало 10 яиц. Из которых мама сделала вкусный омлет.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24784" y="5310500"/>
            <a:ext cx="1319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Рубан Илья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880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Шиншилла - мой домашний питомец </a:t>
            </a:r>
            <a:r>
              <a:rPr lang="ru-RU" sz="3600" dirty="0" smtClean="0"/>
              <a:t>Черри</a:t>
            </a:r>
            <a:endParaRPr lang="ru-RU" sz="36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233761"/>
            <a:ext cx="1872208" cy="24768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2872" y="4320897"/>
            <a:ext cx="54726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«Приятный </a:t>
            </a:r>
            <a:r>
              <a:rPr lang="ru-RU" dirty="0"/>
              <a:t>шёлковый мех, они </a:t>
            </a:r>
            <a:r>
              <a:rPr lang="ru-RU" dirty="0" err="1" smtClean="0"/>
              <a:t>гипераллергенные</a:t>
            </a:r>
            <a:r>
              <a:rPr lang="ru-RU" dirty="0" smtClean="0"/>
              <a:t> </a:t>
            </a:r>
            <a:r>
              <a:rPr lang="ru-RU" dirty="0"/>
              <a:t>животные. Издают очень интересные звуки. Когда им что-то не нравится они крякают или чирикают, если больно или испуганы они пищат. Атакуют обидчика вставая на задние лапки и сразу бросаются в бой.</a:t>
            </a:r>
          </a:p>
          <a:p>
            <a:r>
              <a:rPr lang="ru-RU" dirty="0"/>
              <a:t>Я рада что в нашей семье живёт такое пушистое чудо. И не одно, а целая большая дружная </a:t>
            </a:r>
            <a:r>
              <a:rPr lang="ru-RU" dirty="0" smtClean="0"/>
              <a:t>семья».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426" y="3710632"/>
            <a:ext cx="2774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Шильненкова</a:t>
            </a:r>
            <a:r>
              <a:rPr lang="ru-RU" dirty="0"/>
              <a:t> </a:t>
            </a:r>
            <a:r>
              <a:rPr lang="ru-RU" dirty="0" smtClean="0"/>
              <a:t>Маргарита </a:t>
            </a:r>
            <a:endParaRPr lang="ru-RU" dirty="0"/>
          </a:p>
        </p:txBody>
      </p:sp>
      <p:pic>
        <p:nvPicPr>
          <p:cNvPr id="7" name="Объект 3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4047966"/>
            <a:ext cx="2884114" cy="23042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71428" y="1402308"/>
            <a:ext cx="59084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Я решила посмотреть, понаблюдать за ними, изучить их виды, образ жизни внешний вид, питание зверьков. Мне было интересно как они ведут себя в дневное и ночное время. </a:t>
            </a:r>
          </a:p>
          <a:p>
            <a:pPr algn="just"/>
            <a:r>
              <a:rPr lang="ru-RU" dirty="0"/>
              <a:t>Мне пришлось воспользоваться книгой </a:t>
            </a:r>
            <a:r>
              <a:rPr lang="ru-RU" dirty="0" smtClean="0"/>
              <a:t>«Шиншилла </a:t>
            </a:r>
            <a:r>
              <a:rPr lang="ru-RU" dirty="0"/>
              <a:t>- это верный </a:t>
            </a:r>
            <a:r>
              <a:rPr lang="ru-RU" dirty="0" smtClean="0"/>
              <a:t>друг», </a:t>
            </a:r>
            <a:r>
              <a:rPr lang="ru-RU" dirty="0"/>
              <a:t>автором которой является Рыкова Ю.В., она мне помогла во многом, я узнала много интересного из энциклопедии.</a:t>
            </a:r>
          </a:p>
        </p:txBody>
      </p:sp>
    </p:spTree>
    <p:extLst>
      <p:ext uri="{BB962C8B-B14F-4D97-AF65-F5344CB8AC3E}">
        <p14:creationId xmlns:p14="http://schemas.microsoft.com/office/powerpoint/2010/main" val="413591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D3B05"/>
      </a:hlink>
      <a:folHlink>
        <a:srgbClr val="D99694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2253</Words>
  <Application>Microsoft Office PowerPoint</Application>
  <PresentationFormat>Экран (4:3)</PresentationFormat>
  <Paragraphs>466</Paragraphs>
  <Slides>48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4" baseType="lpstr">
      <vt:lpstr>Arial</vt:lpstr>
      <vt:lpstr>Calibri</vt:lpstr>
      <vt:lpstr>Comic Sans MS</vt:lpstr>
      <vt:lpstr>Courier New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«Чудесные и интересные явления преломления и отражения света»</vt:lpstr>
      <vt:lpstr>«Усы, лапы и хвост или что хочет сказать нам кошка»</vt:lpstr>
      <vt:lpstr>«Секреты куриного яйца»</vt:lpstr>
      <vt:lpstr>Шиншилла - мой домашний питомец Черри</vt:lpstr>
      <vt:lpstr>«Берегите зрение»</vt:lpstr>
      <vt:lpstr>«Компьютерные игры. Хорошо это или плохо?»</vt:lpstr>
      <vt:lpstr>Презентация PowerPoint</vt:lpstr>
      <vt:lpstr>Презентация PowerPoint</vt:lpstr>
      <vt:lpstr>Окружающий мир</vt:lpstr>
      <vt:lpstr>Презентация PowerPoint</vt:lpstr>
      <vt:lpstr>Парк Романовка</vt:lpstr>
      <vt:lpstr>Презентация PowerPoint</vt:lpstr>
      <vt:lpstr>1 КЛАСС</vt:lpstr>
      <vt:lpstr>Математика </vt:lpstr>
      <vt:lpstr>Презентация PowerPoint</vt:lpstr>
      <vt:lpstr>Чтение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Русский язык</vt:lpstr>
      <vt:lpstr>                 </vt:lpstr>
      <vt:lpstr>«Домашние питомцы»</vt:lpstr>
      <vt:lpstr>Презентация PowerPoint</vt:lpstr>
      <vt:lpstr>2  КЛАСС</vt:lpstr>
      <vt:lpstr>«МОЯ СЕМЬЯ»</vt:lpstr>
      <vt:lpstr>Презентация PowerPoint</vt:lpstr>
      <vt:lpstr> </vt:lpstr>
      <vt:lpstr>Тема проекта</vt:lpstr>
      <vt:lpstr>Цели проекта</vt:lpstr>
      <vt:lpstr>Задачи</vt:lpstr>
      <vt:lpstr>Предполагаемые итоговые продукты проекта</vt:lpstr>
      <vt:lpstr>Этапы</vt:lpstr>
      <vt:lpstr>           ВИДЫ ОРГАНИЗАЦИИ ДЕЯТЕЛЬНОСТИ ПО ПРОЕКТУ</vt:lpstr>
      <vt:lpstr>Улицы города– ул. Воровского</vt:lpstr>
      <vt:lpstr>            ОРГАНИЗАЦИЯ ДЕЯТЕЛЬНОСТИ ПО ПРОЕКТУ </vt:lpstr>
      <vt:lpstr>РОДНОЙ край глазами кингисеппского художника А.Д Стяпина</vt:lpstr>
      <vt:lpstr>«Географы»</vt:lpstr>
      <vt:lpstr>Ожидаемые результаты реализации проекта</vt:lpstr>
      <vt:lpstr>Презентация PowerPoint</vt:lpstr>
      <vt:lpstr>4 КЛАСС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Ранько Елена</dc:creator>
  <cp:lastModifiedBy>Sergey</cp:lastModifiedBy>
  <cp:revision>237</cp:revision>
  <dcterms:created xsi:type="dcterms:W3CDTF">2018-03-09T15:08:22Z</dcterms:created>
  <dcterms:modified xsi:type="dcterms:W3CDTF">2023-01-16T15:39:56Z</dcterms:modified>
</cp:coreProperties>
</file>