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0"/>
  </p:notesMasterIdLst>
  <p:sldIdLst>
    <p:sldId id="308" r:id="rId2"/>
    <p:sldId id="312" r:id="rId3"/>
    <p:sldId id="313" r:id="rId4"/>
    <p:sldId id="314" r:id="rId5"/>
    <p:sldId id="316" r:id="rId6"/>
    <p:sldId id="265" r:id="rId7"/>
    <p:sldId id="267" r:id="rId8"/>
    <p:sldId id="269" r:id="rId9"/>
    <p:sldId id="273" r:id="rId10"/>
    <p:sldId id="275" r:id="rId11"/>
    <p:sldId id="277" r:id="rId12"/>
    <p:sldId id="279" r:id="rId13"/>
    <p:sldId id="283" r:id="rId14"/>
    <p:sldId id="285" r:id="rId15"/>
    <p:sldId id="289" r:id="rId16"/>
    <p:sldId id="291" r:id="rId17"/>
    <p:sldId id="293" r:id="rId18"/>
    <p:sldId id="295" r:id="rId19"/>
    <p:sldId id="358" r:id="rId20"/>
    <p:sldId id="359" r:id="rId21"/>
    <p:sldId id="360" r:id="rId22"/>
    <p:sldId id="365" r:id="rId23"/>
    <p:sldId id="361" r:id="rId24"/>
    <p:sldId id="364" r:id="rId25"/>
    <p:sldId id="328" r:id="rId26"/>
    <p:sldId id="357" r:id="rId27"/>
    <p:sldId id="366" r:id="rId28"/>
    <p:sldId id="330" r:id="rId29"/>
    <p:sldId id="331" r:id="rId30"/>
    <p:sldId id="333" r:id="rId31"/>
    <p:sldId id="335" r:id="rId32"/>
    <p:sldId id="336" r:id="rId33"/>
    <p:sldId id="337" r:id="rId34"/>
    <p:sldId id="338" r:id="rId35"/>
    <p:sldId id="342" r:id="rId36"/>
    <p:sldId id="344" r:id="rId37"/>
    <p:sldId id="345" r:id="rId38"/>
    <p:sldId id="368" r:id="rId39"/>
    <p:sldId id="346" r:id="rId40"/>
    <p:sldId id="363" r:id="rId41"/>
    <p:sldId id="347" r:id="rId42"/>
    <p:sldId id="348" r:id="rId43"/>
    <p:sldId id="350" r:id="rId44"/>
    <p:sldId id="367" r:id="rId45"/>
    <p:sldId id="354" r:id="rId46"/>
    <p:sldId id="369" r:id="rId47"/>
    <p:sldId id="303" r:id="rId48"/>
    <p:sldId id="35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8" y="5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Relationship Id="rId4" Type="http://schemas.openxmlformats.org/officeDocument/2006/relationships/image" Target="../media/image7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4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AF33D-0F62-478B-9141-9289AE8947A5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A3FAF-7D99-4BF4-BA52-BE9352802F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521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573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733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063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24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681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03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872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56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93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60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261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305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836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44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985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295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83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971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737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7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853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94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8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712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337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942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18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1945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501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87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2974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>
                <a:latin typeface="Times New Roman" pitchFamily="18" charset="0"/>
              </a:rPr>
              <a:t>Тесты по обуч. грамоте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>
                <a:latin typeface="Times New Roman" pitchFamily="18" charset="0"/>
              </a:rPr>
              <a:t>Тесты по обуч. грамоте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75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33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513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234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3FAF-7D99-4BF4-BA52-BE9352802F0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5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1.emf"/><Relationship Id="rId5" Type="http://schemas.openxmlformats.org/officeDocument/2006/relationships/image" Target="../media/image43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2.jpeg"/><Relationship Id="rId9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75.emf"/><Relationship Id="rId4" Type="http://schemas.openxmlformats.org/officeDocument/2006/relationships/image" Target="../media/image72.emf"/><Relationship Id="rId9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79.emf"/><Relationship Id="rId4" Type="http://schemas.openxmlformats.org/officeDocument/2006/relationships/image" Target="../media/image76.emf"/><Relationship Id="rId9" Type="http://schemas.openxmlformats.org/officeDocument/2006/relationships/oleObject" Target="../embeddings/oleObject1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643998" cy="142876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Формирование читательской грамотности на уроках внеклассного чтения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000504"/>
            <a:ext cx="6643734" cy="571504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chemeClr val="tx1"/>
                </a:solidFill>
              </a:rPr>
              <a:t>учитель начальных классов </a:t>
            </a:r>
          </a:p>
          <a:p>
            <a:r>
              <a:rPr lang="ru-RU" sz="1800" b="1" i="1" dirty="0" smtClean="0">
                <a:solidFill>
                  <a:schemeClr val="tx1"/>
                </a:solidFill>
              </a:rPr>
              <a:t>МБОУ «КСОШ №3 с углублённым и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зучением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отдельных предметов»</a:t>
            </a:r>
          </a:p>
          <a:p>
            <a:pPr algn="l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</a:t>
            </a: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</a:rPr>
              <a:t>Рязанова Ирина Викторовна</a:t>
            </a:r>
          </a:p>
        </p:txBody>
      </p:sp>
      <p:pic>
        <p:nvPicPr>
          <p:cNvPr id="5" name="Рисунок 4" descr="book-web-46037062-iStock_STILLFX_hom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3807">
            <a:off x="274847" y="2110711"/>
            <a:ext cx="3360958" cy="22767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43306" y="2143116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«Мои ученики будут узнавать новое не от меня. Они будут открывать это новое сами. Моя задача –помочь им раскрыться и развить собственные идеи».</a:t>
            </a:r>
          </a:p>
          <a:p>
            <a:r>
              <a:rPr lang="ru-RU" b="1" i="1" dirty="0" smtClean="0"/>
              <a:t>                                                         И.Г.Песталоцци.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cyp-sel.com/data_images/56ab96b3942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6238"/>
            <a:ext cx="9144000" cy="69742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0" y="1928802"/>
            <a:ext cx="9144000" cy="2962513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800" dirty="0" smtClean="0">
                <a:latin typeface="+mj-lt"/>
              </a:rPr>
              <a:t>Большое внимание в программе уделяется </a:t>
            </a:r>
            <a:r>
              <a:rPr lang="ru-RU" sz="2800" b="1" dirty="0" smtClean="0">
                <a:latin typeface="+mj-lt"/>
              </a:rPr>
              <a:t>развитию умения писать. </a:t>
            </a:r>
            <a:r>
              <a:rPr lang="ru-RU" sz="2800" dirty="0" smtClean="0">
                <a:latin typeface="+mj-lt"/>
              </a:rPr>
              <a:t>На уроках литературного чтения учащиеся будут </a:t>
            </a:r>
            <a:r>
              <a:rPr lang="ru-RU" sz="2800" b="1" dirty="0" smtClean="0">
                <a:latin typeface="+mj-lt"/>
              </a:rPr>
              <a:t>учиться составлять собственные тексты, писать изложения и небольшие сочинения </a:t>
            </a:r>
            <a:r>
              <a:rPr lang="ru-RU" sz="2800" dirty="0" smtClean="0">
                <a:latin typeface="+mj-lt"/>
              </a:rPr>
              <a:t>(описание, рассуждение, повествование) на основе прочитанных текстов.</a:t>
            </a:r>
            <a:endParaRPr lang="ru-RU" sz="2800" dirty="0"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14414" y="0"/>
            <a:ext cx="7286676" cy="1071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/>
            <a:r>
              <a:rPr lang="ru-RU" sz="4800" b="1" i="1" u="sng" dirty="0" smtClean="0"/>
              <a:t>Виды речевой деятельности. Культура речевого общения.</a:t>
            </a:r>
          </a:p>
        </p:txBody>
      </p:sp>
      <p:pic>
        <p:nvPicPr>
          <p:cNvPr id="52226" name="Picture 2" descr="3 l1 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94092"/>
            <a:ext cx="5143536" cy="646390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929322" y="6000768"/>
            <a:ext cx="264320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3 класс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cyp-sel.com/data_images/56ab96b3942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6238"/>
            <a:ext cx="9144000" cy="697423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8643998" cy="45259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Программа предусматривает освоение учащимися разнообразных </a:t>
            </a:r>
            <a:r>
              <a:rPr lang="ru-RU" b="1" dirty="0" smtClean="0"/>
              <a:t>речевых умений при работе с текстами произведений: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деление текста на части, подбор заглавий, составление плана, умения пересказать, выделение главного и формулирование его своими словами. </a:t>
            </a:r>
          </a:p>
          <a:p>
            <a:pPr>
              <a:buNone/>
            </a:pPr>
            <a:r>
              <a:rPr lang="ru-RU" dirty="0" smtClean="0"/>
              <a:t>Содержание данного раздела направлено на </a:t>
            </a:r>
            <a:r>
              <a:rPr lang="ru-RU" b="1" dirty="0" smtClean="0"/>
              <a:t>освоение различных видов текстов 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текст-описание, текст-рассуждение, текст-повествование.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00100" y="0"/>
            <a:ext cx="7429552" cy="13572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/>
            <a:endParaRPr lang="ru-RU" sz="4000" b="1" dirty="0" smtClean="0"/>
          </a:p>
          <a:p>
            <a:pPr algn="ctr"/>
            <a:r>
              <a:rPr lang="ru-RU" sz="11200" b="1" i="1" dirty="0" smtClean="0"/>
              <a:t>«Виды работы с текстом. Коммуникативно- познавательная деятельность».</a:t>
            </a:r>
          </a:p>
          <a:p>
            <a:pPr algn="ctr"/>
            <a:endParaRPr lang="ru-RU" sz="6400" b="1" i="1" u="sng" dirty="0" smtClean="0"/>
          </a:p>
        </p:txBody>
      </p:sp>
      <p:pic>
        <p:nvPicPr>
          <p:cNvPr id="24578" name="Picture 2" descr="http://image.slidesharecdn.com/4l1k2015-150803064545-lva1-app6891/95/4-l1-k2015-216-638.jpg?cb=14385844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0"/>
            <a:ext cx="510548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29322" y="6000768"/>
            <a:ext cx="264320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4 класс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cyp-sel.com/data_images/56ab96b3942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6238"/>
            <a:ext cx="9144000" cy="697423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Раздел </a:t>
            </a:r>
            <a:r>
              <a:rPr lang="ru-RU" b="1" dirty="0" smtClean="0"/>
              <a:t>нацелен на развитие художественно-эстетической деятельности, формирование нравственно-этических представлений и активизацию творческой деятельности </a:t>
            </a:r>
            <a:r>
              <a:rPr lang="ru-RU" dirty="0" smtClean="0"/>
              <a:t>учащихся средствами художественной литературы.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С целью развития и стимулирования творческой активности учащихся вводятся </a:t>
            </a:r>
            <a:r>
              <a:rPr lang="ru-RU" b="1" dirty="0" smtClean="0"/>
              <a:t>приёмы инсценировки произведений.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Программой предусмотрен </a:t>
            </a:r>
            <a:r>
              <a:rPr lang="ru-RU" b="1" dirty="0" smtClean="0"/>
              <a:t>анализ произведения.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0"/>
            <a:ext cx="7429552" cy="13572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/>
            <a:endParaRPr lang="ru-RU" sz="4000" b="1" dirty="0" smtClean="0"/>
          </a:p>
          <a:p>
            <a:pPr algn="ctr"/>
            <a:r>
              <a:rPr lang="ru-RU" sz="11200" b="1" i="1" dirty="0" smtClean="0"/>
              <a:t>«Виды работы с текстом. Коммуникативно- познавательная деятельность».</a:t>
            </a:r>
          </a:p>
          <a:p>
            <a:pPr algn="ctr"/>
            <a:endParaRPr lang="ru-RU" sz="6400" b="1" i="1" u="sng" dirty="0" smtClean="0"/>
          </a:p>
        </p:txBody>
      </p:sp>
      <p:pic>
        <p:nvPicPr>
          <p:cNvPr id="49154" name="Picture 2" descr="3 l1 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-205202"/>
            <a:ext cx="5143536" cy="70632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00760" y="5929330"/>
            <a:ext cx="264320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3 класс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cyp-sel.com/data_images/56ab96b3942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6238"/>
            <a:ext cx="9144000" cy="697423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14678" y="1571612"/>
            <a:ext cx="5929322" cy="46434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Произведения устного народного творчества разных народов.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Произведения классиков отечественной и зарубежной литературы XIX—XX вв.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Книги художественные, научно-популярные, исторические, приключенческие, справочно-энциклопедическая литература, детские периодические издания.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28728" y="0"/>
            <a:ext cx="6500890" cy="10715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i="1" dirty="0" smtClean="0"/>
              <a:t>КРУГ ДЕТСКОГО ЧТЕНИЯ</a:t>
            </a:r>
            <a:endParaRPr lang="ru-RU" sz="3600" b="1" i="1" u="sng" dirty="0" smtClean="0"/>
          </a:p>
        </p:txBody>
      </p:sp>
      <p:pic>
        <p:nvPicPr>
          <p:cNvPr id="6" name="Picture 2" descr="http://www.pozible.com/uploads/01-2013/135814750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286124"/>
            <a:ext cx="2932220" cy="2588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cyp-sel.com/data_images/56ab96b3942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742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28728" y="0"/>
            <a:ext cx="6500890" cy="10715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i="1" dirty="0" smtClean="0"/>
              <a:t>КРУГ ДЕТСКОГО ЧТЕНИЯ</a:t>
            </a:r>
            <a:endParaRPr lang="ru-RU" sz="3600" b="1" i="1" u="sng" dirty="0" smtClean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14744" y="1571612"/>
            <a:ext cx="5143536" cy="41202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/>
              <a:t>Жанровое разнообразие произведений:</a:t>
            </a:r>
          </a:p>
          <a:p>
            <a:r>
              <a:rPr lang="ru-RU" sz="2000" i="1" u="sng" dirty="0" smtClean="0"/>
              <a:t>русские народные сказки, сказки народов России; загадки, песенки, скороговорки, пословицы; рассказы и стихи; мифы и былины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Основные темы детского чтения: </a:t>
            </a:r>
            <a:r>
              <a:rPr lang="ru-RU" sz="2000" i="1" u="sng" dirty="0" smtClean="0"/>
              <a:t>фольклор разных народов, произведения о Родине, её истории и природе; о детях, семье и школе; братьях наших меньших; о добре, дружбе, справедливости; юмористические произведения.</a:t>
            </a:r>
            <a:endParaRPr lang="ru-RU" i="1" u="sng" dirty="0"/>
          </a:p>
        </p:txBody>
      </p:sp>
      <p:pic>
        <p:nvPicPr>
          <p:cNvPr id="7" name="Picture 2" descr="http://www.pozible.com/uploads/01-2013/135814750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3429000"/>
            <a:ext cx="2913153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2296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предложены в форме, оживляющей интерес и активность к познаванию и  любознательности, направляя при этом активность в сферу свободного творчества.</a:t>
            </a:r>
          </a:p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0628" y="1857364"/>
            <a:ext cx="3755816" cy="477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:\Users\1а\Downloads\Screenshot 2022-12-18 at 22-13-10 Literaturnoe-chtenie.-1kl.-V-2ch.-Ch.2._Klimanova-Goreckiy-i-dr_2011-112s.pd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973" y="1714488"/>
            <a:ext cx="4817655" cy="1239850"/>
          </a:xfrm>
          <a:prstGeom prst="rect">
            <a:avLst/>
          </a:prstGeom>
          <a:noFill/>
        </p:spPr>
      </p:pic>
      <p:pic>
        <p:nvPicPr>
          <p:cNvPr id="19459" name="Picture 3" descr="C:\Users\1а\Downloads\Screenshot 2022-12-18 at 22-14-55 Literaturnoe-chtenie.-1kl.-V-2ch.-Ch.2._Klimanova-Goreckiy-i-dr_2011-112s.pd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928934"/>
            <a:ext cx="4500594" cy="3929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08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идет на диалектическом принципе, при котором на каждом уроке учащимся приоткрывают будущие темы в обучении, новые понятия и идеи сначала представляются наглядно - образно или как проблемная ситуация.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6765" y="188640"/>
            <a:ext cx="5112568" cy="652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5325" y="188640"/>
            <a:ext cx="4968552" cy="642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81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учебнике содержится система заданий, которые помогают развить логику, образное мышление, воображение, интуицию, ценностное мировоззрение, нравственную позицию личности школьника. Большое внимание в художественном оформлении учебников и пособий, где оформление помогает в двух функциях - развивающей и обучающей.</a:t>
            </a:r>
          </a:p>
          <a:p>
            <a:pPr marL="0" indent="0" algn="ctr">
              <a:buNone/>
            </a:pP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404664"/>
            <a:ext cx="6699300" cy="593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219256" cy="428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Важная составляющая «Перспективы» - развитие в ребенке чувства прекрасного, понимание эстетической ценности изучаемого объекта или события, умение переживать красоту, единение с миром, с гармонией и природой.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341090"/>
            <a:ext cx="6336704" cy="608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4667" y="128538"/>
            <a:ext cx="5378682" cy="662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22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JQWpy9jjg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3857652" cy="35004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3786190"/>
            <a:ext cx="85011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Материал творческой тетради дополняет разделы учебника и развивает у учащихся творческие способности, помогает создавать собственные литературные произведения, внимательно работать с литературными произведениями. Учащиеся учатся творчески работать со словом, решать интересные литературные задачи. В этом помогает рубрика «Мастерская писателя». В тетрадях содержатся советы, которые подскажут школьникам, как написать рассказ, сценарий, отзыв на прочитанное произведение. Уже с 1 класса приобретают опыт творческой словесной деятельности, воспроизведению содержания рассказа с опорой на иллюстрации или вопросы.</a:t>
            </a:r>
            <a:endParaRPr lang="ru-RU" sz="2000" dirty="0"/>
          </a:p>
        </p:txBody>
      </p:sp>
      <p:pic>
        <p:nvPicPr>
          <p:cNvPr id="7" name="Рисунок 6" descr="stranica_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810" y="214290"/>
            <a:ext cx="2526649" cy="3429024"/>
          </a:xfrm>
          <a:prstGeom prst="rect">
            <a:avLst/>
          </a:prstGeom>
        </p:spPr>
      </p:pic>
      <p:pic>
        <p:nvPicPr>
          <p:cNvPr id="8" name="Рисунок 7" descr="stranica_5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85728"/>
            <a:ext cx="2133600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Грамотное чтение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357158" y="1000108"/>
            <a:ext cx="5786478" cy="4911741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умение понимать тексты</a:t>
            </a:r>
          </a:p>
          <a:p>
            <a:r>
              <a:rPr lang="ru-RU" sz="2800" dirty="0" smtClean="0"/>
              <a:t> размышлять над содержанием</a:t>
            </a:r>
          </a:p>
          <a:p>
            <a:r>
              <a:rPr lang="ru-RU" sz="2800" dirty="0" smtClean="0"/>
              <a:t> излагать мысли о прочитанном</a:t>
            </a:r>
          </a:p>
          <a:p>
            <a:r>
              <a:rPr lang="ru-RU" sz="2800" dirty="0" smtClean="0"/>
              <a:t>умение понимать различные формы представления информации</a:t>
            </a:r>
          </a:p>
          <a:p>
            <a:r>
              <a:rPr lang="ru-RU" sz="2800" dirty="0" smtClean="0"/>
              <a:t>применять информацию из текста в изменённой ситуации;</a:t>
            </a:r>
          </a:p>
          <a:p>
            <a:r>
              <a:rPr lang="ru-RU" sz="2800" dirty="0" smtClean="0"/>
              <a:t>критически оценивать степень достоверности, содержащейся в тексте информации.</a:t>
            </a:r>
          </a:p>
          <a:p>
            <a:endParaRPr lang="ru-RU" dirty="0"/>
          </a:p>
        </p:txBody>
      </p:sp>
      <p:pic>
        <p:nvPicPr>
          <p:cNvPr id="7" name="Рисунок 6" descr="1619739491_22-phonoteka_org-p-detskii-fon-s-knizhkami-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322" y="714356"/>
            <a:ext cx="2857488" cy="2643182"/>
          </a:xfrm>
          <a:prstGeom prst="rect">
            <a:avLst/>
          </a:prstGeom>
        </p:spPr>
      </p:pic>
      <p:pic>
        <p:nvPicPr>
          <p:cNvPr id="8" name="Рисунок 7" descr="150659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322" y="4000504"/>
            <a:ext cx="3000396" cy="2476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Проект «Чтение с увлечением»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u="sng" dirty="0" smtClean="0"/>
              <a:t>   I </a:t>
            </a:r>
            <a:r>
              <a:rPr lang="ru-RU" b="1" dirty="0" smtClean="0"/>
              <a:t>этап (подготовительный) сентябрь-октябрь</a:t>
            </a:r>
            <a:endParaRPr lang="ru-RU" dirty="0" smtClean="0"/>
          </a:p>
          <a:p>
            <a:r>
              <a:rPr lang="ru-RU" b="1" dirty="0" smtClean="0"/>
              <a:t>1</a:t>
            </a:r>
            <a:r>
              <a:rPr lang="ru-RU" dirty="0" smtClean="0"/>
              <a:t>.Проведение диагностических исследований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навыков чтения обучающихся, диагностика общих тенденций отношения учеников 1-а класса к чтению.</a:t>
            </a:r>
          </a:p>
          <a:p>
            <a:r>
              <a:rPr lang="ru-RU" b="1" dirty="0" smtClean="0"/>
              <a:t>2</a:t>
            </a:r>
            <a:r>
              <a:rPr lang="ru-RU" dirty="0" smtClean="0"/>
              <a:t>.Проведение анкетирования родителей по теме «Семейное чтение». Включение в проект «Семейное чтение»</a:t>
            </a:r>
          </a:p>
          <a:p>
            <a:r>
              <a:rPr lang="ru-RU" b="1" dirty="0" smtClean="0"/>
              <a:t>3.</a:t>
            </a:r>
            <a:r>
              <a:rPr lang="ru-RU" dirty="0" smtClean="0"/>
              <a:t> Проведение родительского собрания «Как привить интерес к чтению у ребёнка»</a:t>
            </a:r>
          </a:p>
          <a:p>
            <a:r>
              <a:rPr lang="ru-RU" b="1" dirty="0" smtClean="0"/>
              <a:t>4.</a:t>
            </a:r>
            <a:r>
              <a:rPr lang="ru-RU" dirty="0" smtClean="0"/>
              <a:t>Совместное планирование мероприятий (учитель, родители, библиотекарь)</a:t>
            </a:r>
          </a:p>
          <a:p>
            <a:r>
              <a:rPr lang="ru-RU" b="1" dirty="0" smtClean="0"/>
              <a:t>5.</a:t>
            </a:r>
            <a:r>
              <a:rPr lang="ru-RU" dirty="0" smtClean="0"/>
              <a:t> Подведение итогов 1 этапа, обобщение, выводы.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          II этап (основной) ноябрь - апрель</a:t>
            </a:r>
            <a:endParaRPr lang="ru-RU" dirty="0" smtClean="0"/>
          </a:p>
          <a:p>
            <a:pPr lvl="0"/>
            <a:r>
              <a:rPr lang="ru-RU" dirty="0" smtClean="0"/>
              <a:t>Использование на уроках обучения грамоте системы упражнений, направленных на формирование, развитие и совершенствование навыка чтения.</a:t>
            </a:r>
          </a:p>
          <a:p>
            <a:pPr lvl="0"/>
            <a:r>
              <a:rPr lang="ru-RU" dirty="0" smtClean="0"/>
              <a:t>Применение технологии продуктивного чтения в урочной деятельности при работе с текстами</a:t>
            </a:r>
            <a:r>
              <a:rPr lang="ru-RU" b="1" dirty="0" smtClean="0"/>
              <a:t>.</a:t>
            </a:r>
            <a:endParaRPr lang="ru-RU" dirty="0" smtClean="0"/>
          </a:p>
          <a:p>
            <a:pPr lvl="0"/>
            <a:r>
              <a:rPr lang="ru-RU" dirty="0" smtClean="0"/>
              <a:t>Работа по развитию увлечённости чтением, потребностью в регулярном чтении через внеурочную деятельность и внеклассную работу.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screen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u="sng" dirty="0" smtClean="0"/>
              <a:t>        III – ЗАКЛЮЧИТЕЛЬНЫЙ ( АНАЛИТИЧЕСКИЙ ) (май)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pPr lvl="0"/>
            <a:r>
              <a:rPr lang="ru-RU" dirty="0" smtClean="0"/>
              <a:t>Проведение мониторинговых исследований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навыков чтения обучающихся, отслеживание предметных, </a:t>
            </a:r>
            <a:r>
              <a:rPr lang="ru-RU" dirty="0" err="1" smtClean="0"/>
              <a:t>метапредметных</a:t>
            </a:r>
            <a:r>
              <a:rPr lang="ru-RU" dirty="0" smtClean="0"/>
              <a:t> и личностных результатов на начальном этапе формирования читательской компетенции первоклассника.</a:t>
            </a:r>
          </a:p>
          <a:p>
            <a:pPr lvl="0"/>
            <a:r>
              <a:rPr lang="ru-RU" dirty="0" smtClean="0"/>
              <a:t>Анкетирование родителей по выявлению степени удовлетворённости участия в проекте и значимости результатов проекта в развитии личностного роста обучающихся, раскрытия их природных способностей.</a:t>
            </a:r>
          </a:p>
          <a:p>
            <a:pPr lvl="0"/>
            <a:r>
              <a:rPr lang="ru-RU" dirty="0" smtClean="0"/>
              <a:t>Анализ реализации проекта.</a:t>
            </a:r>
          </a:p>
          <a:p>
            <a:pPr lvl="0"/>
            <a:r>
              <a:rPr lang="ru-RU" dirty="0" smtClean="0"/>
              <a:t>Подведение итогов, определение перспективы развития проекта, презентация.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214290"/>
            <a:ext cx="68580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FF0000"/>
                </a:solidFill>
              </a:rPr>
              <a:t>Этапы формирования читательских интересов: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214422"/>
            <a:ext cx="778674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/>
              <a:t>6 – 7 лет</a:t>
            </a:r>
            <a:r>
              <a:rPr lang="ru-RU" b="1" i="1" dirty="0" smtClean="0"/>
              <a:t>, </a:t>
            </a:r>
            <a:r>
              <a:rPr lang="ru-RU" dirty="0" smtClean="0"/>
              <a:t>когда интерес к любой книге связан у детей с желанием и умением действовать самостоятельно. В это время детей в равной мере привлекают и стихи, и сказки, и рассказы, но стихи и сказки им читать значительно легче, чем рассказы, а так называемые «тонкие» книжки – («малышки») они неизменно предпочитают «толстым».</a:t>
            </a:r>
          </a:p>
          <a:p>
            <a:endParaRPr lang="ru-RU" dirty="0" smtClean="0"/>
          </a:p>
          <a:p>
            <a:r>
              <a:rPr lang="ru-RU" b="1" i="1" u="sng" dirty="0" smtClean="0"/>
              <a:t>8 – 9 лет</a:t>
            </a:r>
            <a:r>
              <a:rPr lang="ru-RU" u="sng" dirty="0" smtClean="0"/>
              <a:t>, </a:t>
            </a:r>
            <a:r>
              <a:rPr lang="ru-RU" dirty="0" smtClean="0"/>
              <a:t>когда учащиеся особенно увлекаются книгами о природе. Это вызвано тем, что дети, становясь старше, хотят поскорее выступить в роли взрослых, а мир природы, в частности животные и окружающие детей растения, это как раз и есть та область жизни, где ребенок 8 – 9 лет чувствует себя свободно. Книги о животных и растениях привлекают ребенка тем, что помогают познать этот зависимый от него мир, а также понять, как в нем можно и нужно действовать.</a:t>
            </a:r>
          </a:p>
          <a:p>
            <a:endParaRPr lang="ru-RU" dirty="0" smtClean="0"/>
          </a:p>
          <a:p>
            <a:r>
              <a:rPr lang="ru-RU" b="1" i="1" u="sng" dirty="0" smtClean="0"/>
              <a:t>9 – 10 лет</a:t>
            </a:r>
            <a:r>
              <a:rPr lang="ru-RU" u="sng" dirty="0" smtClean="0"/>
              <a:t>, </a:t>
            </a:r>
            <a:r>
              <a:rPr lang="ru-RU" dirty="0" smtClean="0"/>
              <a:t>когда характерен глобальный интерес к миру людей, к историческим событиям, к личностям, к приключениям и путешествиям и особенно - к сказочным, фантастическим.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Планирование  уроков  внеклассного  чтения в начальной школе       1 класс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57188" y="1000112"/>
          <a:ext cx="8572530" cy="5932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069">
                <a:tc>
                  <a:txBody>
                    <a:bodyPr/>
                    <a:lstStyle/>
                    <a:p>
                      <a:pPr marL="599440" indent="45021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Содержание урока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99440" indent="450215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Месяц 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99440" indent="450215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Формы работы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Сказки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В.Сутеева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       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викторина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Рассказы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В.Осеевой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урок - анализ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Рассказы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Е.Чарушина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составление книжки-малышки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Маршак «12 месяцев»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инсценировка, интерактивная игра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Сказки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С.Козлова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урок-анализ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С.Михалков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конкурс чтецов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Сказки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С.Маршака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инсценировка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9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Стихи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А.Барто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конкурс чтецов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6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Рассказы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В.Бианки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составление книжки-малышки, работа над проектом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исок летнего чтения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42852"/>
            <a:ext cx="6929486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Users\1а\Desktop\Выступление 2\Рабочие листы\EJ73HhSxfW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1863" cy="3929066"/>
          </a:xfrm>
          <a:prstGeom prst="rect">
            <a:avLst/>
          </a:prstGeom>
          <a:noFill/>
        </p:spPr>
      </p:pic>
      <p:pic>
        <p:nvPicPr>
          <p:cNvPr id="132099" name="Picture 3" descr="C:\Users\1а\Desktop\Выступление 2\Рабочие листы\URRTGllVme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0"/>
            <a:ext cx="2633666" cy="3857628"/>
          </a:xfrm>
          <a:prstGeom prst="rect">
            <a:avLst/>
          </a:prstGeom>
          <a:noFill/>
        </p:spPr>
      </p:pic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6072198" y="0"/>
          <a:ext cx="3071802" cy="3786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8" name="Acrobat Document" r:id="rId6" imgW="7557840" imgH="10695960" progId="AcroExch.Document.11">
                  <p:embed/>
                </p:oleObj>
              </mc:Choice>
              <mc:Fallback>
                <p:oleObj name="Acrobat Document" r:id="rId6" imgW="7557840" imgH="10695960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0"/>
                        <a:ext cx="3071802" cy="3786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1714480" y="3357562"/>
          <a:ext cx="2473551" cy="35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9" name="Acrobat Document" r:id="rId8" imgW="7557840" imgH="10695960" progId="AcroExch.Document.11">
                  <p:embed/>
                </p:oleObj>
              </mc:Choice>
              <mc:Fallback>
                <p:oleObj name="Acrobat Document" r:id="rId8" imgW="7557840" imgH="10695960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3357562"/>
                        <a:ext cx="2473551" cy="350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3" name="Object 7"/>
          <p:cNvGraphicFramePr>
            <a:graphicFrameLocks noChangeAspect="1"/>
          </p:cNvGraphicFramePr>
          <p:nvPr/>
        </p:nvGraphicFramePr>
        <p:xfrm>
          <a:off x="5286380" y="3500438"/>
          <a:ext cx="2871787" cy="335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0" name="Acrobat Document" r:id="rId10" imgW="7557840" imgH="10695960" progId="AcroExch.Document.11">
                  <p:embed/>
                </p:oleObj>
              </mc:Choice>
              <mc:Fallback>
                <p:oleObj name="Acrobat Document" r:id="rId10" imgW="7557840" imgH="10695960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3500438"/>
                        <a:ext cx="2871787" cy="335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Приём «</a:t>
            </a:r>
            <a:r>
              <a:rPr lang="ru-RU" sz="3200" b="1" dirty="0" err="1" smtClean="0">
                <a:solidFill>
                  <a:srgbClr val="FF0000"/>
                </a:solidFill>
              </a:rPr>
              <a:t>Пазл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2214554"/>
            <a:ext cx="5143536" cy="392909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Цель приема:</a:t>
            </a:r>
            <a:r>
              <a:rPr lang="ru-RU" b="1" dirty="0" smtClean="0"/>
              <a:t> понимание и усвоение новой темы, приобретение практических умений и навыков смыслового чтения; запоминание и длительное хранение в памяти учащихся необходимой учебной информации; обучение составлению алгоритма (плана) характеристики образа героя.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_backgroun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160" y="3643314"/>
            <a:ext cx="3770840" cy="2857520"/>
          </a:xfrm>
          <a:prstGeom prst="rect">
            <a:avLst/>
          </a:prstGeom>
        </p:spPr>
      </p:pic>
      <p:pic>
        <p:nvPicPr>
          <p:cNvPr id="49154" name="Picture 2" descr="C:\Users\1а\Desktop\Функциональное чтение\человечки 2\ч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0"/>
            <a:ext cx="2714644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Приём «Паспорт героя»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>
          <a:xfrm>
            <a:off x="0" y="2285992"/>
            <a:ext cx="5357818" cy="428628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4000" b="1" dirty="0" smtClean="0"/>
              <a:t>Данный прием можно использовать на уроке литературного чтения, чтобы дать характеристику герою.</a:t>
            </a:r>
          </a:p>
          <a:p>
            <a:pPr>
              <a:buNone/>
            </a:pPr>
            <a:r>
              <a:rPr lang="ru-RU" sz="4000" b="1" dirty="0" smtClean="0"/>
              <a:t>В.М.Гаршин «Лягушка путешественница»</a:t>
            </a:r>
          </a:p>
          <a:p>
            <a:pPr>
              <a:buNone/>
            </a:pPr>
            <a:r>
              <a:rPr lang="ru-RU" sz="4000" b="1" dirty="0" smtClean="0"/>
              <a:t>1.Ф.И.О. (лягушка)</a:t>
            </a:r>
          </a:p>
          <a:p>
            <a:pPr>
              <a:buNone/>
            </a:pPr>
            <a:r>
              <a:rPr lang="ru-RU" sz="4000" b="1" dirty="0" smtClean="0"/>
              <a:t>2. Прописка (сказка «Лягушка-путешественница»)</a:t>
            </a:r>
          </a:p>
          <a:p>
            <a:pPr>
              <a:buNone/>
            </a:pPr>
            <a:r>
              <a:rPr lang="ru-RU" sz="4000" b="1" dirty="0" smtClean="0"/>
              <a:t>3. Место жительства (болото)</a:t>
            </a:r>
          </a:p>
          <a:p>
            <a:pPr>
              <a:buNone/>
            </a:pPr>
            <a:r>
              <a:rPr lang="ru-RU" sz="4000" b="1" dirty="0" smtClean="0"/>
              <a:t>4.Вид деятельности (путешествие)</a:t>
            </a:r>
          </a:p>
          <a:p>
            <a:pPr>
              <a:buNone/>
            </a:pPr>
            <a:r>
              <a:rPr lang="ru-RU" sz="4000" b="1" dirty="0" smtClean="0"/>
              <a:t>5.Положительные качества (изобретательная, неунывающая)</a:t>
            </a:r>
          </a:p>
          <a:p>
            <a:pPr>
              <a:buNone/>
            </a:pPr>
            <a:r>
              <a:rPr lang="ru-RU" sz="4000" b="1" dirty="0" smtClean="0"/>
              <a:t>6. Отрицательные качества (хвастливая, болтливая)</a:t>
            </a:r>
          </a:p>
          <a:p>
            <a:pPr>
              <a:buNone/>
            </a:pPr>
            <a:r>
              <a:rPr lang="ru-RU" sz="4000" b="1" dirty="0" smtClean="0"/>
              <a:t>7.Фото (картинка)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" name="Содержимое 5" descr="1622152-1507343.jpe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3429000"/>
            <a:ext cx="3824286" cy="28682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</a:rPr>
              <a:t>ВПР по русскому языку -2020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214282" y="1600200"/>
            <a:ext cx="5643602" cy="5043510"/>
          </a:xfrm>
        </p:spPr>
        <p:txBody>
          <a:bodyPr>
            <a:normAutofit/>
          </a:bodyPr>
          <a:lstStyle/>
          <a:p>
            <a:r>
              <a:rPr lang="ru-RU" dirty="0" smtClean="0"/>
              <a:t>Умение на основе данной информации и собственного жизненного опыта обучающихся определить конкретную  жизненную ситуацию для адекватной интерпретации данной информации, соблюдая при письме изученные орфографические и пунктуационные нормы; интерпретация содержащейся в тексте информации. </a:t>
            </a:r>
            <a:r>
              <a:rPr lang="ru-RU" dirty="0" smtClean="0">
                <a:solidFill>
                  <a:srgbClr val="FF0000"/>
                </a:solidFill>
              </a:rPr>
              <a:t>№15 (1-2)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npmxggRAYohXfw0zzl_VGwqAJWMBb0NpaFMROFrMHQhhMNI4TApQJsRz0sKK2lccf8tjegugtUhdhDGhTzxurY5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52" y="500042"/>
            <a:ext cx="3286148" cy="1697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3857652" cy="121444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Приём «</a:t>
            </a:r>
            <a:r>
              <a:rPr lang="ru-RU" sz="2800" b="1" dirty="0" err="1" smtClean="0">
                <a:solidFill>
                  <a:srgbClr val="FF0000"/>
                </a:solidFill>
              </a:rPr>
              <a:t>Буктрейлер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214422"/>
            <a:ext cx="6286544" cy="521497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3500" dirty="0" smtClean="0">
                <a:solidFill>
                  <a:schemeClr val="tx1"/>
                </a:solidFill>
              </a:rPr>
              <a:t>Это короткий видео-рассказ о книге на 2-3 минуты. Он может быть создан в формате презентации, постановочного видео или с использованием современных спецэффектов и анимации. В </a:t>
            </a:r>
            <a:r>
              <a:rPr lang="ru-RU" sz="3500" dirty="0" err="1" smtClean="0">
                <a:solidFill>
                  <a:schemeClr val="tx1"/>
                </a:solidFill>
              </a:rPr>
              <a:t>буктрейлере</a:t>
            </a:r>
            <a:r>
              <a:rPr lang="ru-RU" sz="3500" dirty="0" smtClean="0">
                <a:solidFill>
                  <a:schemeClr val="tx1"/>
                </a:solidFill>
              </a:rPr>
              <a:t> раскрываются самые яркие моменты произведения. Цель </a:t>
            </a:r>
            <a:r>
              <a:rPr lang="ru-RU" sz="3500" dirty="0" err="1" smtClean="0">
                <a:solidFill>
                  <a:schemeClr val="tx1"/>
                </a:solidFill>
              </a:rPr>
              <a:t>буктрейлера</a:t>
            </a:r>
            <a:r>
              <a:rPr lang="ru-RU" sz="3500" dirty="0" smtClean="0">
                <a:solidFill>
                  <a:schemeClr val="tx1"/>
                </a:solidFill>
              </a:rPr>
              <a:t> – рассказать о книге. Этот рассказ должен содержать интригу, чтобы заинтересовать зрителя, подвести его к прочтению книги.</a:t>
            </a:r>
          </a:p>
          <a:p>
            <a:endParaRPr lang="ru-RU" dirty="0"/>
          </a:p>
        </p:txBody>
      </p:sp>
      <p:pic>
        <p:nvPicPr>
          <p:cNvPr id="4" name="Рисунок 3" descr="upl_1652115293_739877_eb31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198" y="214290"/>
            <a:ext cx="2786082" cy="2786082"/>
          </a:xfrm>
          <a:prstGeom prst="rect">
            <a:avLst/>
          </a:prstGeom>
        </p:spPr>
      </p:pic>
      <p:pic>
        <p:nvPicPr>
          <p:cNvPr id="7" name="Рисунок 6" descr="UPO5PqFt74A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80" y="3000372"/>
            <a:ext cx="2857520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857250"/>
            <a:ext cx="2971800" cy="2286000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5843" name="Прямоугольник 3"/>
          <p:cNvSpPr>
            <a:spLocks noChangeArrowheads="1"/>
          </p:cNvSpPr>
          <p:nvPr/>
        </p:nvSpPr>
        <p:spPr bwMode="auto">
          <a:xfrm>
            <a:off x="4500563" y="357188"/>
            <a:ext cx="2643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cs typeface="Times New Roman" pitchFamily="18" charset="0"/>
              </a:rPr>
              <a:t>Синквейн</a:t>
            </a:r>
          </a:p>
        </p:txBody>
      </p:sp>
      <p:sp>
        <p:nvSpPr>
          <p:cNvPr id="35844" name="Прямоугольник 4"/>
          <p:cNvSpPr>
            <a:spLocks noChangeArrowheads="1"/>
          </p:cNvSpPr>
          <p:nvPr/>
        </p:nvSpPr>
        <p:spPr bwMode="auto">
          <a:xfrm>
            <a:off x="3643313" y="1000125"/>
            <a:ext cx="49291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Артиллерист</a:t>
            </a:r>
          </a:p>
          <a:p>
            <a:r>
              <a:rPr lang="ru-RU" sz="2400" b="1" dirty="0">
                <a:cs typeface="Times New Roman" pitchFamily="18" charset="0"/>
              </a:rPr>
              <a:t>Опытный, решительный</a:t>
            </a:r>
          </a:p>
          <a:p>
            <a:r>
              <a:rPr lang="ru-RU" sz="2400" b="1" dirty="0">
                <a:cs typeface="Times New Roman" pitchFamily="18" charset="0"/>
              </a:rPr>
              <a:t>Любит сына, выстрелил, спас</a:t>
            </a:r>
          </a:p>
          <a:p>
            <a:r>
              <a:rPr lang="ru-RU" sz="2400" b="1" dirty="0">
                <a:cs typeface="Times New Roman" pitchFamily="18" charset="0"/>
              </a:rPr>
              <a:t>Где смелость, там победа</a:t>
            </a:r>
          </a:p>
          <a:p>
            <a:r>
              <a:rPr lang="ru-RU" sz="2400" b="1" dirty="0">
                <a:cs typeface="Times New Roman" pitchFamily="18" charset="0"/>
              </a:rPr>
              <a:t>Герой</a:t>
            </a:r>
          </a:p>
        </p:txBody>
      </p:sp>
      <p:sp>
        <p:nvSpPr>
          <p:cNvPr id="35845" name="Rectangle 1"/>
          <p:cNvSpPr>
            <a:spLocks noChangeArrowheads="1"/>
          </p:cNvSpPr>
          <p:nvPr/>
        </p:nvSpPr>
        <p:spPr bwMode="auto">
          <a:xfrm>
            <a:off x="571472" y="3429000"/>
            <a:ext cx="8001028" cy="2800767"/>
          </a:xfrm>
          <a:prstGeom prst="rect">
            <a:avLst/>
          </a:prstGeom>
          <a:solidFill>
            <a:schemeClr val="bg1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ea typeface="Calibri" pitchFamily="34" charset="0"/>
                <a:cs typeface="Times New Roman" pitchFamily="18" charset="0"/>
              </a:rPr>
              <a:t>ПАМЯТКА</a:t>
            </a:r>
          </a:p>
          <a:p>
            <a:r>
              <a:rPr lang="ru-RU" sz="1600" b="1" dirty="0" err="1">
                <a:ea typeface="Calibri" pitchFamily="34" charset="0"/>
                <a:cs typeface="Times New Roman" pitchFamily="18" charset="0"/>
              </a:rPr>
              <a:t>Синквейн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 – это «стихотворение», состоящее из пяти строк. В </a:t>
            </a:r>
            <a:r>
              <a:rPr lang="ru-RU" sz="1600" b="1" dirty="0" err="1">
                <a:ea typeface="Calibri" pitchFamily="34" charset="0"/>
                <a:cs typeface="Times New Roman" pitchFamily="18" charset="0"/>
              </a:rPr>
              <a:t>синквейне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 человек высказывает свое отношение к проблеме.</a:t>
            </a:r>
          </a:p>
          <a:p>
            <a:pPr eaLnBrk="0" hangingPunct="0"/>
            <a:r>
              <a:rPr lang="ru-RU" sz="1600" b="1" dirty="0">
                <a:ea typeface="Calibri" pitchFamily="34" charset="0"/>
                <a:cs typeface="Times New Roman" pitchFamily="18" charset="0"/>
              </a:rPr>
              <a:t>Порядок написания </a:t>
            </a:r>
            <a:r>
              <a:rPr lang="ru-RU" sz="1600" b="1" dirty="0" err="1">
                <a:ea typeface="Calibri" pitchFamily="34" charset="0"/>
                <a:cs typeface="Times New Roman" pitchFamily="18" charset="0"/>
              </a:rPr>
              <a:t>синквейна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ru-RU" sz="1600" b="1" u="sng" dirty="0">
                <a:ea typeface="Calibri" pitchFamily="34" charset="0"/>
                <a:cs typeface="Times New Roman" pitchFamily="18" charset="0"/>
              </a:rPr>
              <a:t>Первая строка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 – одно ключевое слово, определяющее содержание </a:t>
            </a:r>
            <a:r>
              <a:rPr lang="ru-RU" sz="1600" b="1" dirty="0" err="1">
                <a:ea typeface="Calibri" pitchFamily="34" charset="0"/>
                <a:cs typeface="Times New Roman" pitchFamily="18" charset="0"/>
              </a:rPr>
              <a:t>синквейна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ru-RU" sz="1600" b="1" u="sng" dirty="0">
                <a:ea typeface="Calibri" pitchFamily="34" charset="0"/>
                <a:cs typeface="Times New Roman" pitchFamily="18" charset="0"/>
              </a:rPr>
              <a:t>Вторая строка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 – два прилагательных, характеризующих данное понятие.</a:t>
            </a:r>
          </a:p>
          <a:p>
            <a:pPr eaLnBrk="0" hangingPunct="0"/>
            <a:r>
              <a:rPr lang="ru-RU" sz="1600" b="1" u="sng" dirty="0">
                <a:ea typeface="Calibri" pitchFamily="34" charset="0"/>
                <a:cs typeface="Times New Roman" pitchFamily="18" charset="0"/>
              </a:rPr>
              <a:t>Третья строка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 – три глагола, показывающих действие понятия.</a:t>
            </a:r>
          </a:p>
          <a:p>
            <a:pPr eaLnBrk="0" hangingPunct="0"/>
            <a:r>
              <a:rPr lang="ru-RU" sz="1600" b="1" u="sng" dirty="0">
                <a:ea typeface="Calibri" pitchFamily="34" charset="0"/>
                <a:cs typeface="Times New Roman" pitchFamily="18" charset="0"/>
              </a:rPr>
              <a:t>Четвертая строка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 – короткое предложение, в котором автор высказывает свое отношение.(пословица, цитата, крылатое выражение...)</a:t>
            </a:r>
            <a:endParaRPr lang="ru-RU" sz="1600" b="1" u="sng" dirty="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1600" b="1" u="sng" dirty="0">
                <a:ea typeface="Calibri" pitchFamily="34" charset="0"/>
                <a:cs typeface="Times New Roman" pitchFamily="18" charset="0"/>
              </a:rPr>
              <a:t>Пятая строка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 – одно слово, обычно существительное </a:t>
            </a:r>
            <a:r>
              <a:rPr lang="ru-RU" sz="1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(ассоциация, синоним к теме, эмоциональное отношение к теме).</a:t>
            </a:r>
            <a:r>
              <a:rPr lang="ru-RU" sz="1600" b="1" dirty="0"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Приём «Афиша, билет, объявление».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XkhjScXty74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928670"/>
            <a:ext cx="4214842" cy="4759731"/>
          </a:xfrm>
        </p:spPr>
      </p:pic>
      <p:pic>
        <p:nvPicPr>
          <p:cNvPr id="9" name="Содержимое 8" descr="963812_935xp.jpg"/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2" y="928670"/>
            <a:ext cx="3929090" cy="2431123"/>
          </a:xfrm>
        </p:spPr>
      </p:pic>
      <p:pic>
        <p:nvPicPr>
          <p:cNvPr id="10" name="Рисунок 9" descr="cirk-bil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3786190"/>
            <a:ext cx="4500562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/>
              <a:t>Задания с выбором ответа</a:t>
            </a:r>
            <a:r>
              <a:rPr lang="ru-RU" dirty="0" smtClean="0"/>
              <a:t> (требуется отметить верный ответ из нескольких предложенных) </a:t>
            </a:r>
          </a:p>
          <a:p>
            <a:r>
              <a:rPr lang="ru-RU" dirty="0" smtClean="0"/>
              <a:t>-Куда билет?        </a:t>
            </a:r>
            <a:r>
              <a:rPr lang="ru-RU" i="1" dirty="0" smtClean="0"/>
              <a:t>а) в кино,  б) в цирк,  в) на спектакль.</a:t>
            </a:r>
            <a:endParaRPr lang="ru-RU" dirty="0" smtClean="0"/>
          </a:p>
          <a:p>
            <a:r>
              <a:rPr lang="ru-RU" b="1" dirty="0" smtClean="0"/>
              <a:t> Задания с кратким ответом</a:t>
            </a:r>
            <a:r>
              <a:rPr lang="ru-RU" dirty="0" smtClean="0"/>
              <a:t> (требуется записать ответ в предложенном месте) </a:t>
            </a:r>
          </a:p>
          <a:p>
            <a:r>
              <a:rPr lang="ru-RU" dirty="0" smtClean="0"/>
              <a:t>-В каком месяце будет проходить спектакль? Вставь пропущенное слово.</a:t>
            </a:r>
          </a:p>
          <a:p>
            <a:r>
              <a:rPr lang="ru-RU" i="1" dirty="0" smtClean="0"/>
              <a:t>Спектакль будет </a:t>
            </a:r>
            <a:r>
              <a:rPr lang="ru-RU" i="1" dirty="0" err="1" smtClean="0"/>
              <a:t>проходить</a:t>
            </a:r>
            <a:r>
              <a:rPr lang="ru-RU" dirty="0" err="1" smtClean="0"/>
              <a:t>______________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Задания с развернутым ответом</a:t>
            </a:r>
            <a:r>
              <a:rPr lang="ru-RU" dirty="0" smtClean="0"/>
              <a:t> (надо записать решение или обосновать выбор одного из вариантов решения.</a:t>
            </a:r>
          </a:p>
          <a:p>
            <a:r>
              <a:rPr lang="ru-RU" b="1" dirty="0" smtClean="0"/>
              <a:t>-</a:t>
            </a:r>
            <a:r>
              <a:rPr lang="ru-RU" dirty="0" smtClean="0"/>
              <a:t>Успеете ли вы пойти на спортивную секцию к 15.00, если у Вас куплен билет на представление?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6412f2c788d67270ab1bf92ec3919914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96c2da0255102954db66aa6e1be73122c7396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KA-00412818.jpg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563" y="0"/>
            <a:ext cx="3119437" cy="3857625"/>
          </a:xfrm>
        </p:spPr>
      </p:pic>
      <p:sp>
        <p:nvSpPr>
          <p:cNvPr id="77826" name="AutoShape 2" descr="https://www.roslit.ru/upload/iblock/2b4/5dttdw9q4izx5omgqvv0dbe5rcvv115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uk8578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28934"/>
            <a:ext cx="3257550" cy="4286250"/>
          </a:xfrm>
          <a:prstGeom prst="rect">
            <a:avLst/>
          </a:prstGeom>
        </p:spPr>
      </p:pic>
      <p:pic>
        <p:nvPicPr>
          <p:cNvPr id="9" name="Рисунок 8" descr="uk9037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346" y="2571750"/>
            <a:ext cx="3257550" cy="4286250"/>
          </a:xfrm>
          <a:prstGeom prst="rect">
            <a:avLst/>
          </a:prstGeom>
        </p:spPr>
      </p:pic>
      <p:pic>
        <p:nvPicPr>
          <p:cNvPr id="10" name="Рисунок 9" descr="funkcionalnaya-gramotnost-3-klass-trenazher-dlya-shkolnikov-buryak-shejkina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356" y="0"/>
            <a:ext cx="2973611" cy="392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1а\Desktop\Функциональная грамотность 2 кл\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0"/>
            <a:ext cx="4572032" cy="6643710"/>
          </a:xfrm>
          <a:prstGeom prst="rect">
            <a:avLst/>
          </a:prstGeom>
          <a:noFill/>
        </p:spPr>
      </p:pic>
      <p:pic>
        <p:nvPicPr>
          <p:cNvPr id="3" name="Picture 3" descr="C:\Users\1а\Desktop\Функциональная грамотность 2 кл\4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9124" cy="6643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3549" cy="61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285728"/>
            <a:ext cx="3999849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Внеурочная деятельность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960453"/>
          </a:xfrm>
        </p:spPr>
        <p:txBody>
          <a:bodyPr>
            <a:normAutofit fontScale="40000" lnSpcReduction="20000"/>
          </a:bodyPr>
          <a:lstStyle/>
          <a:p>
            <a:pPr lvl="0" algn="ctr"/>
            <a:r>
              <a:rPr lang="ru-RU" sz="5000" dirty="0" smtClean="0"/>
              <a:t>Курс внеурочной деятельности «Риторика» </a:t>
            </a:r>
          </a:p>
          <a:p>
            <a:pPr lvl="0" algn="ctr"/>
            <a:r>
              <a:rPr lang="ru-RU" sz="5000" dirty="0" smtClean="0"/>
              <a:t>(1 класс)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5025" y="1142984"/>
            <a:ext cx="4041775" cy="928695"/>
          </a:xfrm>
        </p:spPr>
        <p:txBody>
          <a:bodyPr/>
          <a:lstStyle/>
          <a:p>
            <a:r>
              <a:rPr lang="ru-RU" dirty="0" smtClean="0"/>
              <a:t>«Культура речи» (2-4 классы)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458e96d83776d0842dafb6537b8937f7.jp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2357430"/>
            <a:ext cx="3951288" cy="3951288"/>
          </a:xfrm>
        </p:spPr>
      </p:pic>
      <p:pic>
        <p:nvPicPr>
          <p:cNvPr id="9" name="Picture 15" descr="1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3116"/>
            <a:ext cx="3071834" cy="4214842"/>
          </a:xfrm>
          <a:prstGeom prst="rect">
            <a:avLst/>
          </a:prstGeom>
          <a:noFill/>
          <a:ln w="158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2952750" algn="l"/>
              </a:tabLst>
            </a:pPr>
            <a:r>
              <a:rPr lang="ru-RU" sz="3200" b="1" dirty="0" smtClean="0">
                <a:solidFill>
                  <a:srgbClr val="FF0000"/>
                </a:solidFill>
              </a:rPr>
              <a:t>Диагностика читательской компетентности учащихся 3-4 классов (декабрь 2021г)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i="1" u="sng" dirty="0" smtClean="0"/>
              <a:t>3 классы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составление простого плана к тексту </a:t>
            </a:r>
            <a:r>
              <a:rPr lang="ru-RU" dirty="0" smtClean="0">
                <a:solidFill>
                  <a:srgbClr val="FF0000"/>
                </a:solidFill>
              </a:rPr>
              <a:t>(В1)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формулирование на основе текста несложных выводов  </a:t>
            </a:r>
            <a:r>
              <a:rPr lang="ru-RU" dirty="0" smtClean="0">
                <a:solidFill>
                  <a:srgbClr val="FF0000"/>
                </a:solidFill>
              </a:rPr>
              <a:t>(С1</a:t>
            </a:r>
            <a:r>
              <a:rPr lang="ru-RU" dirty="0" smtClean="0"/>
              <a:t>)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формулирование простых оценочных суждений </a:t>
            </a:r>
            <a:r>
              <a:rPr lang="ru-RU" dirty="0" smtClean="0">
                <a:solidFill>
                  <a:srgbClr val="FF0000"/>
                </a:solidFill>
              </a:rPr>
              <a:t>(С2)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</a:t>
            </a:r>
            <a:r>
              <a:rPr lang="ru-RU" b="1" i="1" u="sng" dirty="0" smtClean="0"/>
              <a:t>4 классы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создание  собственных текстов, применение информации из текста при решении учебно-практических задач </a:t>
            </a:r>
            <a:r>
              <a:rPr lang="ru-RU" dirty="0" smtClean="0">
                <a:solidFill>
                  <a:srgbClr val="FF0000"/>
                </a:solidFill>
              </a:rPr>
              <a:t>(С1)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формулирование выводов на основе прочитанного </a:t>
            </a:r>
            <a:r>
              <a:rPr lang="ru-RU" dirty="0" smtClean="0">
                <a:solidFill>
                  <a:srgbClr val="FF0000"/>
                </a:solidFill>
              </a:rPr>
              <a:t>( С2)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высказывание суждений о прочитанном </a:t>
            </a:r>
            <a:r>
              <a:rPr lang="ru-RU" dirty="0" smtClean="0">
                <a:solidFill>
                  <a:srgbClr val="FF0000"/>
                </a:solidFill>
              </a:rPr>
              <a:t>(С3)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7584" y="3717032"/>
            <a:ext cx="7920880" cy="230425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160"/>
          <p:cNvSpPr txBox="1">
            <a:spLocks noChangeArrowheads="1"/>
          </p:cNvSpPr>
          <p:nvPr/>
        </p:nvSpPr>
        <p:spPr bwMode="auto">
          <a:xfrm>
            <a:off x="500034" y="0"/>
            <a:ext cx="86439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4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CC3300"/>
                </a:solidFill>
                <a:latin typeface="Tahoma" pitchFamily="34" charset="0"/>
              </a:rPr>
              <a:t>Чтение. Работа с текстом» О.Н.Крылова</a:t>
            </a:r>
            <a:endParaRPr lang="ru-RU" sz="2800" b="1" dirty="0">
              <a:solidFill>
                <a:srgbClr val="CC3300"/>
              </a:solidFill>
              <a:latin typeface="Tahoma" pitchFamily="34" charset="0"/>
            </a:endParaRPr>
          </a:p>
        </p:txBody>
      </p:sp>
      <p:sp>
        <p:nvSpPr>
          <p:cNvPr id="13" name="Rectangle 77"/>
          <p:cNvSpPr>
            <a:spLocks noChangeAspect="1"/>
          </p:cNvSpPr>
          <p:nvPr/>
        </p:nvSpPr>
        <p:spPr bwMode="auto">
          <a:xfrm>
            <a:off x="357158" y="4000504"/>
            <a:ext cx="828680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 smtClean="0">
                <a:latin typeface="+mn-lt"/>
              </a:rPr>
              <a:t>Работа </a:t>
            </a:r>
            <a:r>
              <a:rPr lang="ru-RU" sz="2000" b="1" dirty="0">
                <a:latin typeface="+mn-lt"/>
              </a:rPr>
              <a:t>с текстом – это интересный и полезный вид работы. Он способствует обучению учащихся извлекать из текста требуемую информацию и обрабатывать её. В ходе работы развивается речевое внимание </a:t>
            </a:r>
            <a:r>
              <a:rPr lang="ru-RU" sz="2000" b="1" dirty="0" smtClean="0">
                <a:latin typeface="+mn-lt"/>
              </a:rPr>
              <a:t> к </a:t>
            </a:r>
            <a:r>
              <a:rPr lang="ru-RU" sz="2000" b="1" dirty="0">
                <a:latin typeface="+mn-lt"/>
              </a:rPr>
              <a:t>языковой стороне текста, внимание к деталям. К каждому тексту прилагаются вопросы, составленные с учётом его лингвистического, стилистического и художественного своеобразия. Работа с иллюстративным материалом способствует</a:t>
            </a:r>
            <a:r>
              <a:rPr lang="ru-RU" sz="2000" dirty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развитию познавательной активности каждого учащегося.</a:t>
            </a:r>
            <a:r>
              <a:rPr lang="en-US" sz="2000" b="1" dirty="0">
                <a:latin typeface="+mn-lt"/>
              </a:rPr>
              <a:t> </a:t>
            </a:r>
            <a:endParaRPr lang="ru-RU" sz="2000" b="1" dirty="0">
              <a:latin typeface="+mn-lt"/>
            </a:endParaRPr>
          </a:p>
        </p:txBody>
      </p:sp>
      <p:pic>
        <p:nvPicPr>
          <p:cNvPr id="29702" name="Picture 12" descr="1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214422"/>
            <a:ext cx="1872208" cy="2615374"/>
          </a:xfrm>
          <a:prstGeom prst="rect">
            <a:avLst/>
          </a:prstGeom>
          <a:noFill/>
          <a:ln w="158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9705" name="Picture 15" descr="1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142984"/>
            <a:ext cx="1788629" cy="2571155"/>
          </a:xfrm>
          <a:prstGeom prst="rect">
            <a:avLst/>
          </a:prstGeom>
          <a:noFill/>
          <a:ln w="158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85026" name="Picture 2" descr="D:\Общая\Хома\08 - Для сайта\каталоги\2017\Новая папка\377-12253-1 zap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1142984"/>
            <a:ext cx="1800200" cy="2591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85028" name="Picture 4" descr="D:\Общая\Хома\08 - Для сайта\каталоги\2017\Новая папка\t_377-12188-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1142984"/>
            <a:ext cx="1811535" cy="2600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14357"/>
            <a:ext cx="4040188" cy="7143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«Проектная деятельность»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000109"/>
            <a:ext cx="4041775" cy="57150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«Наш край»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0" y="1643050"/>
            <a:ext cx="4071934" cy="5000660"/>
          </a:xfrm>
        </p:spPr>
        <p:txBody>
          <a:bodyPr>
            <a:normAutofit fontScale="70000" lnSpcReduction="20000"/>
          </a:bodyPr>
          <a:lstStyle/>
          <a:p>
            <a:r>
              <a:rPr lang="ru-RU" sz="3100" b="1" dirty="0" smtClean="0"/>
              <a:t>1 класс </a:t>
            </a:r>
            <a:r>
              <a:rPr lang="ru-RU" sz="3100" dirty="0" smtClean="0"/>
              <a:t>«Моя любимая буква», «Любимая цифра», «Домашние питомцы», «Мой любимый снеговик», «Устное народное творчество».</a:t>
            </a:r>
          </a:p>
          <a:p>
            <a:r>
              <a:rPr lang="ru-RU" sz="3100" b="1" dirty="0" smtClean="0"/>
              <a:t>2 класс </a:t>
            </a:r>
            <a:r>
              <a:rPr lang="ru-RU" sz="3100" dirty="0" smtClean="0"/>
              <a:t>«Моя семья», «Праздники моей семьи», «Путешествия во времени».</a:t>
            </a:r>
          </a:p>
          <a:p>
            <a:r>
              <a:rPr lang="ru-RU" sz="3100" dirty="0" smtClean="0"/>
              <a:t>Конкурс исследовательских работ «Шаг в науку» 2- 4 классы.</a:t>
            </a:r>
          </a:p>
          <a:p>
            <a:r>
              <a:rPr lang="ru-RU" sz="3100" b="1" dirty="0" smtClean="0"/>
              <a:t>3 класс </a:t>
            </a:r>
            <a:r>
              <a:rPr lang="ru-RU" sz="3100" dirty="0" smtClean="0"/>
              <a:t>«Город моего детства», «Я и моё здоровье».</a:t>
            </a:r>
          </a:p>
          <a:p>
            <a:r>
              <a:rPr lang="ru-RU" sz="3100" b="1" dirty="0" smtClean="0"/>
              <a:t>4 класс </a:t>
            </a:r>
            <a:r>
              <a:rPr lang="ru-RU" sz="3100" dirty="0" smtClean="0"/>
              <a:t>«Память поколений», «Мир профессий».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57621" y="1643050"/>
            <a:ext cx="3143271" cy="500065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Природа, растительный мир и животный мир, климат, историческое прошлое региона. Памятники культуры, выдающиеся люди. Развитие региона. Работа с книгой «Краеведение» и «Бабочка над заливом».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Kak_pomoch_rebenku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702" y="0"/>
            <a:ext cx="2500298" cy="2052735"/>
          </a:xfrm>
          <a:prstGeom prst="rect">
            <a:avLst/>
          </a:prstGeom>
        </p:spPr>
      </p:pic>
      <p:pic>
        <p:nvPicPr>
          <p:cNvPr id="8" name="Рисунок 7" descr="101504959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78" y="2857496"/>
            <a:ext cx="2357422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fa19f204aa8f5935b1dd15a02bf9ba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3636" y="214290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О.А.Холодова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746" name="Object 2"/>
          <p:cNvGraphicFramePr>
            <a:graphicFrameLocks noChangeAspect="1"/>
          </p:cNvGraphicFramePr>
          <p:nvPr/>
        </p:nvGraphicFramePr>
        <p:xfrm>
          <a:off x="0" y="0"/>
          <a:ext cx="3026581" cy="4158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4" name="Acrobat Document" r:id="rId3" imgW="4663440" imgH="6408001" progId="AcroExch.Document.11">
                  <p:embed/>
                </p:oleObj>
              </mc:Choice>
              <mc:Fallback>
                <p:oleObj name="Acrobat Document" r:id="rId3" imgW="4663440" imgH="6408001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26581" cy="4158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7" name="Object 3"/>
          <p:cNvGraphicFramePr>
            <a:graphicFrameLocks noChangeAspect="1"/>
          </p:cNvGraphicFramePr>
          <p:nvPr/>
        </p:nvGraphicFramePr>
        <p:xfrm>
          <a:off x="5000628" y="142852"/>
          <a:ext cx="2696547" cy="3705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5" name="Acrobat Document" r:id="rId5" imgW="4663440" imgH="6408001" progId="AcroExch.Document.11">
                  <p:embed/>
                </p:oleObj>
              </mc:Choice>
              <mc:Fallback>
                <p:oleObj name="Acrobat Document" r:id="rId5" imgW="4663440" imgH="6408001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142852"/>
                        <a:ext cx="2696547" cy="3705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8" name="Object 4"/>
          <p:cNvGraphicFramePr>
            <a:graphicFrameLocks noChangeAspect="1"/>
          </p:cNvGraphicFramePr>
          <p:nvPr/>
        </p:nvGraphicFramePr>
        <p:xfrm>
          <a:off x="2500298" y="3357562"/>
          <a:ext cx="2547507" cy="35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6" name="Acrobat Document" r:id="rId7" imgW="4663440" imgH="6408001" progId="AcroExch.Document.11">
                  <p:embed/>
                </p:oleObj>
              </mc:Choice>
              <mc:Fallback>
                <p:oleObj name="Acrobat Document" r:id="rId7" imgW="4663440" imgH="6408001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8" y="3357562"/>
                        <a:ext cx="2547507" cy="350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9" name="Object 5"/>
          <p:cNvGraphicFramePr>
            <a:graphicFrameLocks noChangeAspect="1"/>
          </p:cNvGraphicFramePr>
          <p:nvPr/>
        </p:nvGraphicFramePr>
        <p:xfrm>
          <a:off x="6572264" y="3652837"/>
          <a:ext cx="2332615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7" name="Acrobat Document" r:id="rId9" imgW="4663440" imgH="6408001" progId="AcroExch.Document.11">
                  <p:embed/>
                </p:oleObj>
              </mc:Choice>
              <mc:Fallback>
                <p:oleObj name="Acrobat Document" r:id="rId9" imgW="4663440" imgH="6408001" progId="AcroExch.Document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64" y="3652837"/>
                        <a:ext cx="2332615" cy="320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844" y="4714884"/>
            <a:ext cx="270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Олимпиады «ФГОСТЕСТ»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Диагностика читательской грамотности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4038600" cy="512605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Анкета «Хороший ли я читатель?»</a:t>
            </a:r>
          </a:p>
          <a:p>
            <a:r>
              <a:rPr lang="ru-RU" dirty="0" smtClean="0"/>
              <a:t>Проверка техники чтения</a:t>
            </a:r>
          </a:p>
          <a:p>
            <a:r>
              <a:rPr lang="ru-RU" dirty="0" smtClean="0"/>
              <a:t>«Тест грамотности чтения художественных текстов»</a:t>
            </a:r>
          </a:p>
          <a:p>
            <a:r>
              <a:rPr lang="ru-RU" dirty="0" smtClean="0"/>
              <a:t>Диагностика читательской компетентности (3-4 класс)</a:t>
            </a:r>
          </a:p>
          <a:p>
            <a:r>
              <a:rPr lang="ru-RU" dirty="0" smtClean="0"/>
              <a:t>Конкурсы творческих работ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071547"/>
            <a:ext cx="4038600" cy="400052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«Тест на оценку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навыков чтения» (познавательные УУД) из методического комплекса «Прогноз и профилактика проблем обучения в 3-6 классах» Л.А. </a:t>
            </a:r>
            <a:r>
              <a:rPr lang="ru-RU" dirty="0" err="1" smtClean="0"/>
              <a:t>Ясюковой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210" name="Object 2"/>
          <p:cNvGraphicFramePr>
            <a:graphicFrameLocks noChangeAspect="1"/>
          </p:cNvGraphicFramePr>
          <p:nvPr/>
        </p:nvGraphicFramePr>
        <p:xfrm>
          <a:off x="142844" y="0"/>
          <a:ext cx="2857488" cy="3926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18" name="Acrobat Document" r:id="rId3" imgW="4663440" imgH="6408001" progId="AcroExch.Document.11">
                  <p:embed/>
                </p:oleObj>
              </mc:Choice>
              <mc:Fallback>
                <p:oleObj name="Acrobat Document" r:id="rId3" imgW="4663440" imgH="6408001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0"/>
                        <a:ext cx="2857488" cy="3926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2211" name="Object 3"/>
          <p:cNvGraphicFramePr>
            <a:graphicFrameLocks noChangeAspect="1"/>
          </p:cNvGraphicFramePr>
          <p:nvPr/>
        </p:nvGraphicFramePr>
        <p:xfrm>
          <a:off x="3000364" y="142852"/>
          <a:ext cx="3268441" cy="364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19" name="Acrobat Document" r:id="rId5" imgW="4663440" imgH="6408001" progId="AcroExch.Document.11">
                  <p:embed/>
                </p:oleObj>
              </mc:Choice>
              <mc:Fallback>
                <p:oleObj name="Acrobat Document" r:id="rId5" imgW="4663440" imgH="6408001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64" y="142852"/>
                        <a:ext cx="3268441" cy="364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2212" name="Object 4"/>
          <p:cNvGraphicFramePr>
            <a:graphicFrameLocks noChangeAspect="1"/>
          </p:cNvGraphicFramePr>
          <p:nvPr/>
        </p:nvGraphicFramePr>
        <p:xfrm>
          <a:off x="6299585" y="-142900"/>
          <a:ext cx="2844415" cy="390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20" name="Acrobat Document" r:id="rId7" imgW="4663440" imgH="6408001" progId="AcroExch.Document.11">
                  <p:embed/>
                </p:oleObj>
              </mc:Choice>
              <mc:Fallback>
                <p:oleObj name="Acrobat Document" r:id="rId7" imgW="4663440" imgH="6408001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585" y="-142900"/>
                        <a:ext cx="2844415" cy="3908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2213" name="Object 5"/>
          <p:cNvGraphicFramePr>
            <a:graphicFrameLocks noChangeAspect="1"/>
          </p:cNvGraphicFramePr>
          <p:nvPr/>
        </p:nvGraphicFramePr>
        <p:xfrm>
          <a:off x="2786050" y="3714752"/>
          <a:ext cx="3929090" cy="2858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21" name="Acrobat Document" r:id="rId9" imgW="6408030" imgH="4663156" progId="AcroExch.Document.11">
                  <p:embed/>
                </p:oleObj>
              </mc:Choice>
              <mc:Fallback>
                <p:oleObj name="Acrobat Document" r:id="rId9" imgW="6408030" imgH="4663156" progId="AcroExch.Document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3714752"/>
                        <a:ext cx="3929090" cy="28584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14348" y="928670"/>
            <a:ext cx="8208912" cy="518457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17" name="Text Box 160"/>
          <p:cNvSpPr txBox="1">
            <a:spLocks noChangeArrowheads="1"/>
          </p:cNvSpPr>
          <p:nvPr/>
        </p:nvSpPr>
        <p:spPr bwMode="auto">
          <a:xfrm>
            <a:off x="684213" y="-100013"/>
            <a:ext cx="53896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400000" algn="tl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CC3300"/>
                </a:solidFill>
                <a:latin typeface="Tahoma" pitchFamily="34" charset="0"/>
              </a:rPr>
              <a:t>Литературное чтение</a:t>
            </a:r>
          </a:p>
        </p:txBody>
      </p:sp>
      <p:pic>
        <p:nvPicPr>
          <p:cNvPr id="72706" name="Picture 2" descr="D:\OBLOZHKI\UMK\Chtenie\1klass\377_11725_4\377_11725_4\377_11725_4-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2233302" cy="3168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2707" name="Picture 3" descr="D:\OBLOZHKI\UMK\Chtenie\1klass\377_11725_4\377_11726_1\377_11726_1-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786190"/>
            <a:ext cx="2000255" cy="2838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2708" name="Picture 4" descr="D:\OBLOZHKI\UMK\Chtenie\1klass\377_11725_4\377_11727_8\377_11727_8-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3833664"/>
            <a:ext cx="2123276" cy="302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2709" name="Picture 5" descr="D:\OBLOZHKI\UMK\Chtenie\1klass\377_11725_4\377_11728_5\377_11728_5-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214290"/>
            <a:ext cx="2069399" cy="2952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3" descr="D:\OBLOZHKI\VPR\экзамен\Читательская грамотность\t_377-17081-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500042"/>
            <a:ext cx="2232248" cy="31189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57752" y="3429000"/>
            <a:ext cx="4500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Продуманная и целенаправленная работа по формированию функциональной читательской грамотности позволяет добывать ребёнку из большого объема информации нужную и полезную, а также приобретать социально – нравственный опыт и заставляет дум</a:t>
            </a:r>
            <a:r>
              <a:rPr lang="ru-RU" b="1" i="1" dirty="0" smtClean="0"/>
              <a:t>ать</a:t>
            </a:r>
            <a:r>
              <a:rPr lang="ru-RU" sz="2000" b="1" i="1" dirty="0" smtClean="0"/>
              <a:t>, познавая окружающий мир.</a:t>
            </a:r>
            <a:endParaRPr lang="ru-RU" sz="20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>
              <a:latin typeface="+mj-lt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altLang="ru-RU" smtClean="0">
              <a:latin typeface="Franklin Gothic Book" pitchFamily="34" charset="0"/>
            </a:endParaRPr>
          </a:p>
        </p:txBody>
      </p:sp>
      <p:pic>
        <p:nvPicPr>
          <p:cNvPr id="62468" name="Picture 4" descr="Фон 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62469" name="WordArt 5"/>
          <p:cNvSpPr>
            <a:spLocks noChangeArrowheads="1" noChangeShapeType="1" noTextEdit="1"/>
          </p:cNvSpPr>
          <p:nvPr/>
        </p:nvSpPr>
        <p:spPr bwMode="auto">
          <a:xfrm rot="-1258340">
            <a:off x="250825" y="1125538"/>
            <a:ext cx="7058025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Georgia"/>
              </a:rPr>
              <a:t>Спасибо за внимание !</a:t>
            </a:r>
          </a:p>
        </p:txBody>
      </p:sp>
      <p:sp>
        <p:nvSpPr>
          <p:cNvPr id="62470" name="WordArt 6"/>
          <p:cNvSpPr>
            <a:spLocks noChangeArrowheads="1" noChangeShapeType="1" noTextEdit="1"/>
          </p:cNvSpPr>
          <p:nvPr/>
        </p:nvSpPr>
        <p:spPr bwMode="auto">
          <a:xfrm>
            <a:off x="323850" y="5373688"/>
            <a:ext cx="8351838" cy="1484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Georgia"/>
              </a:rPr>
              <a:t>Творческих успехов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Работа по формированию читательской грамотности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уроки литературного чтения</a:t>
            </a:r>
          </a:p>
          <a:p>
            <a:r>
              <a:rPr lang="ru-RU" dirty="0" smtClean="0"/>
              <a:t> внеклассное чтение </a:t>
            </a:r>
          </a:p>
          <a:p>
            <a:r>
              <a:rPr lang="ru-RU" dirty="0" smtClean="0"/>
              <a:t>внеурочная деятельность</a:t>
            </a:r>
          </a:p>
          <a:p>
            <a:r>
              <a:rPr lang="ru-RU" dirty="0" smtClean="0"/>
              <a:t>проектно-исследовательская  деятельность</a:t>
            </a:r>
          </a:p>
          <a:p>
            <a:r>
              <a:rPr lang="ru-RU" dirty="0" smtClean="0"/>
              <a:t>сотрудничество с родителями и библиотекой </a:t>
            </a:r>
          </a:p>
          <a:p>
            <a:r>
              <a:rPr lang="ru-RU" dirty="0" smtClean="0"/>
              <a:t>сотрудничество с краеведческим музеем, посещение театров, музеев. </a:t>
            </a:r>
          </a:p>
          <a:p>
            <a:endParaRPr lang="ru-RU" dirty="0"/>
          </a:p>
        </p:txBody>
      </p:sp>
      <p:pic>
        <p:nvPicPr>
          <p:cNvPr id="4" name="Рисунок 3" descr="29e438cd2bbf63fd88a1ad5bd3e4e8b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20" y="4643446"/>
            <a:ext cx="3143272" cy="1905684"/>
          </a:xfrm>
          <a:prstGeom prst="rect">
            <a:avLst/>
          </a:prstGeom>
        </p:spPr>
      </p:pic>
      <p:pic>
        <p:nvPicPr>
          <p:cNvPr id="5" name="Рисунок 4" descr="librar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4786322"/>
            <a:ext cx="2500330" cy="1875248"/>
          </a:xfrm>
          <a:prstGeom prst="rect">
            <a:avLst/>
          </a:prstGeom>
        </p:spPr>
      </p:pic>
      <p:pic>
        <p:nvPicPr>
          <p:cNvPr id="6" name="Рисунок 5" descr="009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950" y="785794"/>
            <a:ext cx="2786050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cyp-sel.com/data_images/56ab96b3942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6238"/>
            <a:ext cx="9144000" cy="6974238"/>
          </a:xfrm>
          <a:prstGeom prst="rect">
            <a:avLst/>
          </a:prstGeom>
          <a:noFill/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4143340" y="1714488"/>
            <a:ext cx="5000660" cy="391596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800" b="1" u="sng" dirty="0" smtClean="0"/>
              <a:t>Своеобразная работа с произведением</a:t>
            </a:r>
            <a:r>
              <a:rPr lang="ru-RU" sz="2800" b="1" dirty="0" smtClean="0"/>
              <a:t>: чтение художественного произведения  - как процесс воображаемого общения, как диалог ученика с автором произведения и его героями. </a:t>
            </a:r>
            <a:endParaRPr lang="ru-RU" sz="28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910" y="214290"/>
            <a:ext cx="8215370" cy="1071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</a:t>
            </a:r>
            <a:r>
              <a:rPr kumimoji="0" lang="ru-RU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характеристика курса «Литературное чтение»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 «Перспектива»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392905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2960"/>
            <a:ext cx="407248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00562" y="6000768"/>
            <a:ext cx="264320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1 класс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cyp-sel.com/data_images/56ab96b3942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6238"/>
            <a:ext cx="9144000" cy="697423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71538" y="214290"/>
            <a:ext cx="7286676" cy="1071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</a:t>
            </a:r>
            <a:r>
              <a:rPr kumimoji="0" lang="ru-RU" sz="4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характеристика курса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0794" y="5572140"/>
            <a:ext cx="264320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4 класс</a:t>
            </a:r>
            <a:endParaRPr lang="ru-RU" sz="2800" b="1" i="1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0" y="1785926"/>
            <a:ext cx="9144000" cy="2145268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400" b="1" u="sng" dirty="0" smtClean="0"/>
              <a:t>Основной составляющей содержания курса </a:t>
            </a:r>
            <a:r>
              <a:rPr lang="ru-RU" sz="2400" b="1" dirty="0" smtClean="0"/>
              <a:t>являются художественные произведения отечественных и зарубежных</a:t>
            </a:r>
          </a:p>
          <a:p>
            <a:pPr algn="ctr"/>
            <a:r>
              <a:rPr lang="ru-RU" sz="2400" b="1" dirty="0" smtClean="0"/>
              <a:t>писателей, которые изучаются в сопоставлении с научно-</a:t>
            </a:r>
          </a:p>
          <a:p>
            <a:pPr algn="ctr"/>
            <a:r>
              <a:rPr lang="ru-RU" sz="2400" b="1" dirty="0" smtClean="0"/>
              <a:t>популярными произведениями, для более глубокого понимания словесного искусства.</a:t>
            </a:r>
          </a:p>
        </p:txBody>
      </p:sp>
      <p:pic>
        <p:nvPicPr>
          <p:cNvPr id="28674" name="Picture 2" descr="http://image.slidesharecdn.com/4l1k2015-150803064545-lva1-app6891/95/4-l1-k2015-65-638.jpg?cb=14385844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59513"/>
            <a:ext cx="4929222" cy="6698488"/>
          </a:xfrm>
          <a:prstGeom prst="rect">
            <a:avLst/>
          </a:prstGeom>
          <a:noFill/>
        </p:spPr>
      </p:pic>
      <p:pic>
        <p:nvPicPr>
          <p:cNvPr id="28676" name="Picture 4" descr="http://image.slidesharecdn.com/4l1k2015-150803064545-lva1-app6891/95/4-l1-k2015-66-638.jpg?cb=14385844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0"/>
            <a:ext cx="49292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cyp-sel.com/data_images/56ab96b3942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6238"/>
            <a:ext cx="9144000" cy="69742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2786058"/>
            <a:ext cx="45720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1538" y="214290"/>
            <a:ext cx="7286676" cy="1071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</a:t>
            </a:r>
            <a:r>
              <a:rPr kumimoji="0" lang="ru-RU" sz="4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характеристика курса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0" y="1500174"/>
            <a:ext cx="9144000" cy="2145268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400" b="1" u="sng" dirty="0" smtClean="0"/>
              <a:t>Отличительной особенностью курса </a:t>
            </a:r>
            <a:r>
              <a:rPr lang="ru-RU" sz="2400" b="1" dirty="0" smtClean="0"/>
              <a:t>является включение</a:t>
            </a:r>
          </a:p>
          <a:p>
            <a:pPr algn="ctr"/>
            <a:r>
              <a:rPr lang="ru-RU" sz="2400" b="1" dirty="0" smtClean="0"/>
              <a:t>в содержание интегрирующего понятия </a:t>
            </a:r>
            <a:r>
              <a:rPr lang="ru-RU" sz="2400" b="1" i="1" dirty="0" smtClean="0"/>
              <a:t>культура, которое</a:t>
            </a:r>
          </a:p>
          <a:p>
            <a:pPr algn="ctr"/>
            <a:r>
              <a:rPr lang="ru-RU" sz="2400" b="1" dirty="0" smtClean="0"/>
              <a:t>нацеливает учащихся на изучение литературы в тесной</a:t>
            </a:r>
          </a:p>
          <a:p>
            <a:pPr algn="ctr"/>
            <a:r>
              <a:rPr lang="ru-RU" sz="2400" b="1" dirty="0" smtClean="0"/>
              <a:t>взаимосвязи с музыкальным и изобразительным искусством, на понимание книги как культурно-исторической Ценности.</a:t>
            </a: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08" y="119083"/>
            <a:ext cx="5214974" cy="673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930" y="0"/>
            <a:ext cx="53361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643570" y="6000768"/>
            <a:ext cx="264320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1 класс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cyp-sel.com/data_images/56ab96b3942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6238"/>
            <a:ext cx="9144000" cy="6974238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1357298"/>
            <a:ext cx="9144000" cy="41883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/>
              <a:t>Ориентирован на совершенствование всех видов коммуникативно-речевой</a:t>
            </a:r>
          </a:p>
          <a:p>
            <a:r>
              <a:rPr lang="ru-RU" sz="2400" b="1" dirty="0" smtClean="0"/>
              <a:t>деятельности: </a:t>
            </a:r>
            <a:r>
              <a:rPr lang="ru-RU" sz="2400" dirty="0" smtClean="0"/>
              <a:t>умений читать, писать, слушать, говорить. Содержит материал о </a:t>
            </a:r>
            <a:r>
              <a:rPr lang="ru-RU" sz="2400" b="1" dirty="0" smtClean="0"/>
              <a:t>правилах речевого этикета. </a:t>
            </a:r>
          </a:p>
          <a:p>
            <a:r>
              <a:rPr lang="ru-RU" sz="2400" dirty="0" smtClean="0"/>
              <a:t>Программа предусматривает </a:t>
            </a:r>
            <a:r>
              <a:rPr lang="ru-RU" sz="2400" b="1" dirty="0" smtClean="0"/>
              <a:t>поэтапное формирование навыка чтения: </a:t>
            </a:r>
            <a:r>
              <a:rPr lang="ru-RU" sz="2400" dirty="0" smtClean="0"/>
              <a:t>от громкоречевой формы (чтение вслух)</a:t>
            </a:r>
          </a:p>
          <a:p>
            <a:r>
              <a:rPr lang="ru-RU" sz="2400" dirty="0" smtClean="0"/>
              <a:t>до чтения про себя. </a:t>
            </a:r>
          </a:p>
          <a:p>
            <a:r>
              <a:rPr lang="ru-RU" sz="2400" dirty="0" smtClean="0"/>
              <a:t>Указаны </a:t>
            </a:r>
            <a:r>
              <a:rPr lang="ru-RU" sz="2400" b="1" dirty="0" smtClean="0"/>
              <a:t>ориентировочные нормы скорости чтения  - </a:t>
            </a:r>
            <a:r>
              <a:rPr lang="ru-RU" sz="2400" dirty="0" smtClean="0"/>
              <a:t>учащиеся, окончившие начальную школу, должны читать не менее </a:t>
            </a:r>
            <a:r>
              <a:rPr lang="ru-RU" sz="2400" b="1" dirty="0" smtClean="0"/>
              <a:t>70—80 слов в минуту. </a:t>
            </a:r>
            <a:endParaRPr lang="ru-RU" sz="2000" b="1" dirty="0" smtClean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-214338"/>
            <a:ext cx="7286676" cy="1071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/>
            <a:r>
              <a:rPr lang="ru-RU" sz="4800" b="1" i="1" u="sng" dirty="0" smtClean="0"/>
              <a:t>Виды речевой деятельности. Культура речевого общения.</a:t>
            </a: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785794"/>
            <a:ext cx="5339253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714355"/>
            <a:ext cx="5357850" cy="614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571480"/>
            <a:ext cx="535785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571480"/>
            <a:ext cx="5500726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642918"/>
            <a:ext cx="535785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286512" y="6000768"/>
            <a:ext cx="264320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1 класс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569</TotalTime>
  <Words>2168</Words>
  <Application>Microsoft Office PowerPoint</Application>
  <PresentationFormat>Экран (4:3)</PresentationFormat>
  <Paragraphs>243</Paragraphs>
  <Slides>48</Slides>
  <Notes>42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61" baseType="lpstr">
      <vt:lpstr>Arial</vt:lpstr>
      <vt:lpstr>Bookman Old Style</vt:lpstr>
      <vt:lpstr>Calibri</vt:lpstr>
      <vt:lpstr>Cambria</vt:lpstr>
      <vt:lpstr>Franklin Gothic Book</vt:lpstr>
      <vt:lpstr>Georgia</vt:lpstr>
      <vt:lpstr>Gill Sans MT</vt:lpstr>
      <vt:lpstr>Tahoma</vt:lpstr>
      <vt:lpstr>Times New Roman</vt:lpstr>
      <vt:lpstr>Wingdings</vt:lpstr>
      <vt:lpstr>Wingdings 3</vt:lpstr>
      <vt:lpstr>Начальная</vt:lpstr>
      <vt:lpstr>Acrobat Document</vt:lpstr>
      <vt:lpstr>Формирование читательской грамотности на уроках внеклассного чтения</vt:lpstr>
      <vt:lpstr> Грамотное чтение </vt:lpstr>
      <vt:lpstr>ВПР по русскому языку -2020</vt:lpstr>
      <vt:lpstr>Диагностика читательской компетентности учащихся 3-4 классов (декабрь 2021г)</vt:lpstr>
      <vt:lpstr>Работа по формированию читательской грамотности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2) Обучение идет на диалектическом принципе, при котором на каждом уроке учащимся приоткрывают будущие темы в обучении, новые понятия и идеи сначала представляются наглядно - образно или как проблемная ситуация. </vt:lpstr>
      <vt:lpstr>Презентация PowerPoint</vt:lpstr>
      <vt:lpstr>Презентация PowerPoint</vt:lpstr>
      <vt:lpstr>Презентация PowerPoint</vt:lpstr>
      <vt:lpstr>Проект «Чтение с увлечением»</vt:lpstr>
      <vt:lpstr>Презентация PowerPoint</vt:lpstr>
      <vt:lpstr>Презентация PowerPoint</vt:lpstr>
      <vt:lpstr>Презентация PowerPoint</vt:lpstr>
      <vt:lpstr>Этапы формирования читательских интересов: </vt:lpstr>
      <vt:lpstr>Планирование  уроков  внеклассного  чтения в начальной школе       1 класс </vt:lpstr>
      <vt:lpstr>Презентация PowerPoint</vt:lpstr>
      <vt:lpstr>Презентация PowerPoint</vt:lpstr>
      <vt:lpstr>Приём «Пазл»</vt:lpstr>
      <vt:lpstr>Приём «Паспорт героя»</vt:lpstr>
      <vt:lpstr>Приём «Буктрейлер»</vt:lpstr>
      <vt:lpstr>Презентация PowerPoint</vt:lpstr>
      <vt:lpstr>Приём «Афиша, билет, объявление».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Внеурочная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Диагностика читательской грамотности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1а</dc:creator>
  <cp:lastModifiedBy>Sergey</cp:lastModifiedBy>
  <cp:revision>109</cp:revision>
  <dcterms:created xsi:type="dcterms:W3CDTF">2022-12-17T20:35:07Z</dcterms:created>
  <dcterms:modified xsi:type="dcterms:W3CDTF">2023-01-16T15:41:34Z</dcterms:modified>
</cp:coreProperties>
</file>