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18" r:id="rId3"/>
    <p:sldId id="317" r:id="rId4"/>
    <p:sldId id="319" r:id="rId5"/>
    <p:sldId id="320" r:id="rId6"/>
    <p:sldId id="322" r:id="rId7"/>
    <p:sldId id="321" r:id="rId8"/>
    <p:sldId id="309" r:id="rId9"/>
    <p:sldId id="310" r:id="rId10"/>
    <p:sldId id="325" r:id="rId11"/>
    <p:sldId id="312" r:id="rId12"/>
    <p:sldId id="311" r:id="rId13"/>
    <p:sldId id="315" r:id="rId14"/>
    <p:sldId id="314" r:id="rId15"/>
    <p:sldId id="313" r:id="rId16"/>
    <p:sldId id="316" r:id="rId17"/>
    <p:sldId id="324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48" y="5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316D7-7651-464F-BAE8-1C13D3FFCBD3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37E0E-3324-46AC-87C0-F233F2199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ndart.edu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hyperlink" Target="http://www.standart.edu.r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hyperlink" Target="http://www.standart.edu.ru/" TargetMode="Externa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ndart.edu.ru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hyperlink" Target="http://www.standart.edu.ru/" TargetMode="Externa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standart.edu.ru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ndart.edu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ndart.edu.r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ndart.edu.ru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standart.edu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ndart.edu.ru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hyperlink" Target="http://www.standart.edu.ru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jpeg"/><Relationship Id="rId7" Type="http://schemas.openxmlformats.org/officeDocument/2006/relationships/hyperlink" Target="http://www.standart.edu.ru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836712"/>
            <a:ext cx="6264696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i="1" u="none" strike="noStrike" kern="1200" normalizeH="0" baseline="0" noProof="0" dirty="0" smtClean="0">
                <a:ln w="11430"/>
                <a:gradFill>
                  <a:gsLst>
                    <a:gs pos="36000">
                      <a:schemeClr val="accent6">
                        <a:lumMod val="50000"/>
                      </a:schemeClr>
                    </a:gs>
                    <a:gs pos="50000">
                      <a:srgbClr val="FFC000"/>
                    </a:gs>
                    <a:gs pos="65000">
                      <a:schemeClr val="accent6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 </a:t>
            </a:r>
            <a:endParaRPr kumimoji="0" lang="ru-RU" sz="5400" i="1" u="none" strike="noStrike" kern="1200" normalizeH="0" baseline="0" noProof="0" dirty="0">
              <a:ln w="11430"/>
              <a:gradFill>
                <a:gsLst>
                  <a:gs pos="36000">
                    <a:schemeClr val="accent6">
                      <a:lumMod val="50000"/>
                    </a:schemeClr>
                  </a:gs>
                  <a:gs pos="50000">
                    <a:srgbClr val="FFC000"/>
                  </a:gs>
                  <a:gs pos="65000">
                    <a:schemeClr val="accent6">
                      <a:lumMod val="5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149080"/>
            <a:ext cx="4032448" cy="1656184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по УВР МБОУ «КСОШ №3»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Филинова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Наталья Викторовна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Кингисепп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1142984"/>
            <a:ext cx="571504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 smtClean="0"/>
              <a:t> </a:t>
            </a:r>
          </a:p>
          <a:p>
            <a:endParaRPr lang="en-US" sz="11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643446"/>
            <a:ext cx="1357322" cy="121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stand_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r="71999" b="7967"/>
          <a:stretch>
            <a:fillRect/>
          </a:stretch>
        </p:blipFill>
        <p:spPr bwMode="auto">
          <a:xfrm>
            <a:off x="5000628" y="4214818"/>
            <a:ext cx="1357322" cy="116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643042" y="1142984"/>
            <a:ext cx="52149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«Система работы </a:t>
            </a:r>
          </a:p>
          <a:p>
            <a:pPr algn="ctr">
              <a:spcBef>
                <a:spcPct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формированию функциональной грамотности </a:t>
            </a:r>
          </a:p>
          <a:p>
            <a:pPr algn="ctr">
              <a:spcBef>
                <a:spcPct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младших школьников в МБОУ «КСОШ №3»  </a:t>
            </a:r>
          </a:p>
        </p:txBody>
      </p:sp>
    </p:spTree>
    <p:extLst>
      <p:ext uri="{BB962C8B-B14F-4D97-AF65-F5344CB8AC3E}">
        <p14:creationId xmlns:p14="http://schemas.microsoft.com/office/powerpoint/2010/main" val="17192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Кружок 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«ТВОРЧЕСКАЯ МАСТЕРСКАЯ»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ПЕДАГОГ ДОПОЛНИТЕЛЬНОГО ОБРАЗОВАНИЯ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Рожко Н.В.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2143116"/>
            <a:ext cx="6357982" cy="4494811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5598139"/>
            <a:ext cx="785818" cy="70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43985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Недостаточно сформировано </a:t>
            </a:r>
            <a:br>
              <a:rPr lang="ru-RU" sz="2800" b="1" dirty="0" smtClean="0"/>
            </a:br>
            <a:r>
              <a:rPr lang="ru-RU" sz="2800" b="1" dirty="0" smtClean="0"/>
              <a:t>умение работать с моделями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Урочная деятельность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i="1" dirty="0" smtClean="0"/>
              <a:t>Математика (Л.Г. </a:t>
            </a:r>
            <a:r>
              <a:rPr lang="ru-RU" i="1" dirty="0" err="1" smtClean="0"/>
              <a:t>Петерсон</a:t>
            </a:r>
            <a:r>
              <a:rPr lang="ru-RU" i="1" dirty="0" smtClean="0"/>
              <a:t>)</a:t>
            </a:r>
          </a:p>
          <a:p>
            <a:r>
              <a:rPr lang="ru-RU" i="1" dirty="0" smtClean="0"/>
              <a:t>Русский язык (схемы, кластеры)</a:t>
            </a:r>
          </a:p>
          <a:p>
            <a:r>
              <a:rPr lang="ru-RU" i="1" dirty="0" smtClean="0"/>
              <a:t>Технология</a:t>
            </a:r>
          </a:p>
          <a:p>
            <a:r>
              <a:rPr lang="ru-RU" i="1" dirty="0" smtClean="0"/>
              <a:t>Окружающий мир</a:t>
            </a:r>
            <a:endParaRPr lang="ru-RU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Внеурочная деятельность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57431"/>
            <a:ext cx="3713189" cy="376873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Курсы внеурочной деятельности</a:t>
            </a:r>
          </a:p>
          <a:p>
            <a:r>
              <a:rPr lang="ru-RU" i="1" dirty="0" smtClean="0"/>
              <a:t> Дизайн </a:t>
            </a:r>
          </a:p>
          <a:p>
            <a:r>
              <a:rPr lang="ru-RU" i="1" dirty="0" smtClean="0"/>
              <a:t>  </a:t>
            </a:r>
            <a:r>
              <a:rPr lang="ru-RU" i="1" dirty="0" err="1" smtClean="0"/>
              <a:t>Интеллектика</a:t>
            </a:r>
            <a:endParaRPr lang="ru-RU" i="1" dirty="0" smtClean="0"/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Дополнительное образование ЦТР</a:t>
            </a:r>
          </a:p>
          <a:p>
            <a:r>
              <a:rPr lang="ru-RU" i="1" dirty="0" smtClean="0"/>
              <a:t>Кружок «Моделирование»</a:t>
            </a:r>
          </a:p>
          <a:p>
            <a:r>
              <a:rPr lang="ru-RU" i="1" dirty="0" smtClean="0"/>
              <a:t>Кружок «Умелые ручки»</a:t>
            </a:r>
          </a:p>
          <a:p>
            <a:r>
              <a:rPr lang="ru-RU" dirty="0" err="1" smtClean="0">
                <a:solidFill>
                  <a:srgbClr val="C00000"/>
                </a:solidFill>
              </a:rPr>
              <a:t>Кванториум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i="1" dirty="0" smtClean="0"/>
              <a:t>Курс «Робототехника»</a:t>
            </a:r>
          </a:p>
          <a:p>
            <a:r>
              <a:rPr lang="ru-RU" i="1" dirty="0" smtClean="0"/>
              <a:t>Курс «</a:t>
            </a:r>
            <a:r>
              <a:rPr lang="ru-RU" i="1" dirty="0" err="1" smtClean="0"/>
              <a:t>Космоквантум</a:t>
            </a:r>
            <a:r>
              <a:rPr lang="ru-RU" i="1" dirty="0" smtClean="0"/>
              <a:t>»</a:t>
            </a: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i="1" dirty="0" smtClean="0"/>
          </a:p>
          <a:p>
            <a:endParaRPr lang="ru-RU" i="1" dirty="0"/>
          </a:p>
        </p:txBody>
      </p:sp>
      <p:pic>
        <p:nvPicPr>
          <p:cNvPr id="7" name="Содержимое 8" descr="IMG-20221216-WA0002.jpg"/>
          <p:cNvPicPr>
            <a:picLocks noChangeAspect="1"/>
          </p:cNvPicPr>
          <p:nvPr/>
        </p:nvPicPr>
        <p:blipFill>
          <a:blip r:embed="rId2"/>
          <a:srcRect t="24623" b="32760"/>
          <a:stretch>
            <a:fillRect/>
          </a:stretch>
        </p:blipFill>
        <p:spPr>
          <a:xfrm>
            <a:off x="2779892" y="4786322"/>
            <a:ext cx="1858867" cy="1571636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5598139"/>
            <a:ext cx="785818" cy="70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Кванториум</a:t>
            </a:r>
            <a:r>
              <a:rPr lang="ru-RU" dirty="0" smtClean="0"/>
              <a:t>, ЦТР</a:t>
            </a:r>
            <a:endParaRPr lang="ru-RU" dirty="0"/>
          </a:p>
        </p:txBody>
      </p:sp>
      <p:pic>
        <p:nvPicPr>
          <p:cNvPr id="6" name="Содержимое 5" descr="IMG-20221216-WA00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86446" y="4214818"/>
            <a:ext cx="3043230" cy="2028027"/>
          </a:xfrm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4929198"/>
            <a:ext cx="4038600" cy="1196965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Робототехника </a:t>
            </a:r>
          </a:p>
          <a:p>
            <a:pPr>
              <a:buNone/>
            </a:pPr>
            <a:r>
              <a:rPr lang="ru-RU" sz="1400" dirty="0" smtClean="0"/>
              <a:t>для обучающихся 3 –4 классов </a:t>
            </a:r>
          </a:p>
          <a:p>
            <a:r>
              <a:rPr lang="ru-RU" sz="1400" b="1" dirty="0" err="1" smtClean="0"/>
              <a:t>Космоквантум</a:t>
            </a:r>
            <a:r>
              <a:rPr lang="ru-RU" sz="1400" b="1" dirty="0" smtClean="0"/>
              <a:t> </a:t>
            </a:r>
          </a:p>
          <a:p>
            <a:pPr>
              <a:buNone/>
            </a:pPr>
            <a:r>
              <a:rPr lang="ru-RU" sz="1400" dirty="0" smtClean="0"/>
              <a:t>для обучающихся 4 классов</a:t>
            </a:r>
          </a:p>
          <a:p>
            <a:r>
              <a:rPr lang="ru-RU" sz="1400" b="1" dirty="0" smtClean="0"/>
              <a:t>Оригами , Умелые ручки, Моделирование</a:t>
            </a:r>
          </a:p>
          <a:p>
            <a:pPr>
              <a:buNone/>
            </a:pPr>
            <a:r>
              <a:rPr lang="ru-RU" sz="1400" dirty="0" smtClean="0"/>
              <a:t>Для обучающихся 1-4 классов </a:t>
            </a:r>
            <a:endParaRPr lang="ru-RU" sz="1400" dirty="0"/>
          </a:p>
        </p:txBody>
      </p:sp>
      <p:pic>
        <p:nvPicPr>
          <p:cNvPr id="8" name="Содержимое 4" descr="IMG-20221216-WA0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571612"/>
            <a:ext cx="2428892" cy="3238523"/>
          </a:xfrm>
          <a:prstGeom prst="rect">
            <a:avLst/>
          </a:prstGeom>
        </p:spPr>
      </p:pic>
      <p:pic>
        <p:nvPicPr>
          <p:cNvPr id="9" name="Содержимое 8" descr="IMG-20221216-WA0002.jpg"/>
          <p:cNvPicPr>
            <a:picLocks noChangeAspect="1"/>
          </p:cNvPicPr>
          <p:nvPr/>
        </p:nvPicPr>
        <p:blipFill>
          <a:blip r:embed="rId4"/>
          <a:srcRect t="24623" b="32760"/>
          <a:stretch>
            <a:fillRect/>
          </a:stretch>
        </p:blipFill>
        <p:spPr>
          <a:xfrm>
            <a:off x="3857620" y="1714488"/>
            <a:ext cx="2450325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43985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Не умеют строить предположения, строить доказательства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Урочная деятельность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i="1" dirty="0" smtClean="0"/>
              <a:t> Литературного чтения</a:t>
            </a:r>
          </a:p>
          <a:p>
            <a:r>
              <a:rPr lang="ru-RU" i="1" dirty="0" smtClean="0"/>
              <a:t>Окружающего мира</a:t>
            </a:r>
          </a:p>
          <a:p>
            <a:endParaRPr lang="ru-RU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Внеурочная деятельность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Курсы внеурочной деятельности</a:t>
            </a:r>
          </a:p>
          <a:p>
            <a:r>
              <a:rPr lang="ru-RU" i="1" dirty="0" smtClean="0"/>
              <a:t> Культура речи</a:t>
            </a:r>
          </a:p>
          <a:p>
            <a:r>
              <a:rPr lang="ru-RU" i="1" dirty="0" smtClean="0"/>
              <a:t>Проектная деятельность</a:t>
            </a:r>
          </a:p>
          <a:p>
            <a:r>
              <a:rPr lang="ru-RU" i="1" dirty="0" err="1" smtClean="0"/>
              <a:t>Интеллектика</a:t>
            </a:r>
            <a:endParaRPr lang="ru-RU" i="1" dirty="0" smtClean="0"/>
          </a:p>
          <a:p>
            <a:r>
              <a:rPr lang="ru-RU" dirty="0" err="1" smtClean="0">
                <a:solidFill>
                  <a:srgbClr val="C00000"/>
                </a:solidFill>
              </a:rPr>
              <a:t>Кванториум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i="1" dirty="0" smtClean="0"/>
              <a:t> Шахматы</a:t>
            </a: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i="1" dirty="0" smtClean="0"/>
          </a:p>
          <a:p>
            <a:endParaRPr lang="ru-RU" i="1" dirty="0"/>
          </a:p>
        </p:txBody>
      </p:sp>
      <p:pic>
        <p:nvPicPr>
          <p:cNvPr id="7" name="Picture 2" descr="E:\2012.2022\S1OaDhWFV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266324"/>
            <a:ext cx="1714512" cy="1872631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643578"/>
            <a:ext cx="714380" cy="63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stand_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10000" r="71999" b="7967"/>
          <a:stretch>
            <a:fillRect/>
          </a:stretch>
        </p:blipFill>
        <p:spPr bwMode="auto">
          <a:xfrm>
            <a:off x="7286644" y="5500702"/>
            <a:ext cx="357190" cy="47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Шахматы</a:t>
            </a:r>
            <a:endParaRPr lang="ru-RU" dirty="0"/>
          </a:p>
        </p:txBody>
      </p:sp>
      <p:pic>
        <p:nvPicPr>
          <p:cNvPr id="6" name="Содержимое 5" descr="IMG-20221216-WA001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314" y="1571612"/>
            <a:ext cx="4038600" cy="2691348"/>
          </a:xfrm>
        </p:spPr>
      </p:pic>
      <p:pic>
        <p:nvPicPr>
          <p:cNvPr id="8" name="Содержимое 7" descr="IMG-20221216-WA0017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0034" y="1571612"/>
            <a:ext cx="4038600" cy="2691348"/>
          </a:xfrm>
        </p:spPr>
      </p:pic>
      <p:sp>
        <p:nvSpPr>
          <p:cNvPr id="9" name="TextBox 8"/>
          <p:cNvSpPr txBox="1"/>
          <p:nvPr/>
        </p:nvSpPr>
        <p:spPr>
          <a:xfrm>
            <a:off x="1214414" y="4786322"/>
            <a:ext cx="521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Шахматы общая группа для 1 классов</a:t>
            </a:r>
          </a:p>
          <a:p>
            <a:r>
              <a:rPr lang="ru-RU" dirty="0" smtClean="0"/>
              <a:t>Занятия для обучающихся 1-6 классов СБОРНАЯ школы </a:t>
            </a:r>
          </a:p>
          <a:p>
            <a:r>
              <a:rPr lang="ru-RU" dirty="0" smtClean="0"/>
              <a:t>Руководитель </a:t>
            </a:r>
            <a:r>
              <a:rPr lang="ru-RU" dirty="0" err="1" smtClean="0"/>
              <a:t>Шамов</a:t>
            </a:r>
            <a:r>
              <a:rPr lang="ru-RU" dirty="0" smtClean="0"/>
              <a:t> И.Н.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5643578"/>
            <a:ext cx="714380" cy="63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stand_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l="10000" r="71999" b="7967"/>
          <a:stretch>
            <a:fillRect/>
          </a:stretch>
        </p:blipFill>
        <p:spPr bwMode="auto">
          <a:xfrm>
            <a:off x="7286644" y="5500702"/>
            <a:ext cx="357190" cy="47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43985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Затрудняются в решении задач, требующих анализа, обобщения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Урочная деятельность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400420" cy="3951288"/>
          </a:xfrm>
        </p:spPr>
        <p:txBody>
          <a:bodyPr/>
          <a:lstStyle/>
          <a:p>
            <a:r>
              <a:rPr lang="ru-RU" i="1" dirty="0" smtClean="0"/>
              <a:t>Уроки  в начальных классах</a:t>
            </a:r>
            <a:endParaRPr lang="ru-RU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Внеурочная деятельность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28992" y="2174875"/>
            <a:ext cx="5257809" cy="39512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Курсы внеурочной деятельности</a:t>
            </a:r>
          </a:p>
          <a:p>
            <a:r>
              <a:rPr lang="ru-RU" i="1" dirty="0" smtClean="0"/>
              <a:t> </a:t>
            </a:r>
            <a:r>
              <a:rPr lang="ru-RU" i="1" dirty="0" err="1" smtClean="0"/>
              <a:t>Интеллектика</a:t>
            </a:r>
            <a:r>
              <a:rPr lang="ru-RU" i="1" dirty="0" smtClean="0"/>
              <a:t>  </a:t>
            </a:r>
          </a:p>
          <a:p>
            <a:r>
              <a:rPr lang="ru-RU" i="1" dirty="0" smtClean="0"/>
              <a:t> Умники и умницы (1 классы)</a:t>
            </a:r>
          </a:p>
          <a:p>
            <a:r>
              <a:rPr lang="ru-RU" i="1" dirty="0" smtClean="0"/>
              <a:t> Интеллектуальная неделя в начальной школе</a:t>
            </a:r>
          </a:p>
          <a:p>
            <a:r>
              <a:rPr lang="ru-RU" i="1" dirty="0" smtClean="0"/>
              <a:t>Интеллектуальные игры</a:t>
            </a:r>
          </a:p>
          <a:p>
            <a:r>
              <a:rPr lang="ru-RU" i="1" dirty="0" smtClean="0"/>
              <a:t>Работы на платформе </a:t>
            </a:r>
            <a:r>
              <a:rPr lang="ru-RU" i="1" dirty="0" err="1" smtClean="0"/>
              <a:t>Учи.ру</a:t>
            </a:r>
            <a:endParaRPr lang="ru-RU" i="1" dirty="0" smtClean="0"/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i="1" dirty="0" smtClean="0"/>
          </a:p>
          <a:p>
            <a:endParaRPr lang="ru-RU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5598139"/>
            <a:ext cx="785818" cy="70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stand_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10000" r="71999" b="7967"/>
          <a:stretch>
            <a:fillRect/>
          </a:stretch>
        </p:blipFill>
        <p:spPr bwMode="auto">
          <a:xfrm>
            <a:off x="7215206" y="5524515"/>
            <a:ext cx="357190" cy="47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 descr="E:\2012.2022\0437484963aafe13b640781dd19b86a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357562"/>
            <a:ext cx="3143242" cy="2088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Интеллектуальная игра </a:t>
            </a:r>
            <a:br>
              <a:rPr lang="ru-RU" dirty="0" smtClean="0"/>
            </a:br>
            <a:r>
              <a:rPr lang="ru-RU" dirty="0" smtClean="0"/>
              <a:t>«Самый умный»</a:t>
            </a:r>
            <a:endParaRPr lang="ru-RU" dirty="0"/>
          </a:p>
        </p:txBody>
      </p:sp>
      <p:pic>
        <p:nvPicPr>
          <p:cNvPr id="88066" name="Picture 2" descr="C:\Users\KAB100\Documents\фото начальная школа\2014-2015\март ЛОИРО стажировка\P11503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6981"/>
            <a:ext cx="4038600" cy="2692400"/>
          </a:xfrm>
          <a:prstGeom prst="rect">
            <a:avLst/>
          </a:prstGeom>
          <a:noFill/>
        </p:spPr>
      </p:pic>
      <p:pic>
        <p:nvPicPr>
          <p:cNvPr id="88067" name="Picture 3" descr="C:\Users\KAB100\Documents\фото начальная школа\2014-2015\март ЛОИРО стажировка\P11503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5643578"/>
            <a:ext cx="714380" cy="63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stand_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l="10000" r="71999" b="7967"/>
          <a:stretch>
            <a:fillRect/>
          </a:stretch>
        </p:blipFill>
        <p:spPr bwMode="auto">
          <a:xfrm>
            <a:off x="7215206" y="5524515"/>
            <a:ext cx="357190" cy="47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Успешная интеграция урочной и внеурочной деятельности основа –успешного результата по формированию функциональной грамотности каждого  ученика.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8275" y="1500174"/>
            <a:ext cx="6267450" cy="443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643578"/>
            <a:ext cx="714380" cy="63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stand_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10000" r="71999" b="7967"/>
          <a:stretch>
            <a:fillRect/>
          </a:stretch>
        </p:blipFill>
        <p:spPr bwMode="auto">
          <a:xfrm>
            <a:off x="7143768" y="5357826"/>
            <a:ext cx="642942" cy="66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836712"/>
            <a:ext cx="6264696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i="1" u="none" strike="noStrike" kern="1200" normalizeH="0" baseline="0" noProof="0" dirty="0" smtClean="0">
                <a:ln w="11430"/>
                <a:gradFill>
                  <a:gsLst>
                    <a:gs pos="36000">
                      <a:schemeClr val="accent6">
                        <a:lumMod val="50000"/>
                      </a:schemeClr>
                    </a:gs>
                    <a:gs pos="50000">
                      <a:srgbClr val="FFC000"/>
                    </a:gs>
                    <a:gs pos="65000">
                      <a:schemeClr val="accent6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 </a:t>
            </a:r>
            <a:endParaRPr kumimoji="0" lang="ru-RU" sz="5400" i="1" u="none" strike="noStrike" kern="1200" normalizeH="0" baseline="0" noProof="0" dirty="0">
              <a:ln w="11430"/>
              <a:gradFill>
                <a:gsLst>
                  <a:gs pos="36000">
                    <a:schemeClr val="accent6">
                      <a:lumMod val="50000"/>
                    </a:schemeClr>
                  </a:gs>
                  <a:gs pos="50000">
                    <a:srgbClr val="FFC000"/>
                  </a:gs>
                  <a:gs pos="65000">
                    <a:schemeClr val="accent6">
                      <a:lumMod val="5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149080"/>
            <a:ext cx="4032448" cy="1656184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1071546"/>
            <a:ext cx="571504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endParaRPr lang="ru-RU" sz="3600" b="1" dirty="0" smtClean="0"/>
          </a:p>
          <a:p>
            <a:pPr algn="ctr">
              <a:spcBef>
                <a:spcPct val="0"/>
              </a:spcBef>
            </a:pPr>
            <a:endParaRPr lang="ru-RU" sz="3600" b="1" dirty="0" smtClean="0"/>
          </a:p>
          <a:p>
            <a:pPr algn="ctr">
              <a:spcBef>
                <a:spcPct val="0"/>
              </a:spcBef>
            </a:pPr>
            <a:r>
              <a:rPr lang="ru-RU" sz="3600" b="1" dirty="0" smtClean="0"/>
              <a:t> Спасибо за внимание!</a:t>
            </a:r>
          </a:p>
          <a:p>
            <a:endParaRPr lang="en-US" sz="11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643446"/>
            <a:ext cx="1357322" cy="121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stand_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r="71999" b="7967"/>
          <a:stretch>
            <a:fillRect/>
          </a:stretch>
        </p:blipFill>
        <p:spPr bwMode="auto">
          <a:xfrm>
            <a:off x="5000628" y="4214818"/>
            <a:ext cx="1357322" cy="116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92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76200" y="457200"/>
            <a:ext cx="6553200" cy="6096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2200" b="1" i="1" dirty="0" smtClean="0">
                <a:cs typeface="Times New Roman" pitchFamily="18" charset="0"/>
              </a:rPr>
              <a:t>      «Функциональная грамотность сегодня —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2200" dirty="0" smtClean="0">
                <a:cs typeface="Times New Roman" pitchFamily="18" charset="0"/>
              </a:rPr>
              <a:t> это базовое образование личности. 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2200" dirty="0" smtClean="0">
                <a:cs typeface="Times New Roman" pitchFamily="18" charset="0"/>
              </a:rPr>
              <a:t>Ребенку важно обладать: </a:t>
            </a:r>
          </a:p>
          <a:p>
            <a:r>
              <a:rPr lang="ru-RU" altLang="ru-RU" sz="2200" dirty="0" smtClean="0">
                <a:cs typeface="Times New Roman" pitchFamily="18" charset="0"/>
              </a:rPr>
              <a:t>Готовностью успешно взаимодействовать с изменяющимся окружающим миром.</a:t>
            </a:r>
          </a:p>
          <a:p>
            <a:r>
              <a:rPr lang="ru-RU" altLang="ru-RU" sz="2200" dirty="0" smtClean="0">
                <a:cs typeface="Times New Roman" pitchFamily="18" charset="0"/>
              </a:rPr>
              <a:t> Возможностью решать различные (в том числе нестандартные) учебные и жизненные задачи. </a:t>
            </a:r>
          </a:p>
          <a:p>
            <a:r>
              <a:rPr lang="ru-RU" altLang="ru-RU" sz="2200" dirty="0" smtClean="0">
                <a:cs typeface="Times New Roman" pitchFamily="18" charset="0"/>
              </a:rPr>
              <a:t>Способностью строить социальные отношения. </a:t>
            </a:r>
          </a:p>
          <a:p>
            <a:r>
              <a:rPr lang="ru-RU" altLang="ru-RU" sz="2200" dirty="0" smtClean="0">
                <a:cs typeface="Times New Roman" pitchFamily="18" charset="0"/>
              </a:rPr>
              <a:t>Совокупностью рефлексивных умений, обеспечивающих оценку своей грамотности, стремление к дальнейшему образованию».</a:t>
            </a:r>
          </a:p>
          <a:p>
            <a:pPr>
              <a:buFont typeface="Wingdings" pitchFamily="2" charset="2"/>
              <a:buNone/>
            </a:pPr>
            <a:r>
              <a:rPr lang="ru-RU" altLang="ru-RU" sz="2200" dirty="0" smtClean="0">
                <a:cs typeface="Times New Roman" pitchFamily="18" charset="0"/>
              </a:rPr>
              <a:t> </a:t>
            </a:r>
          </a:p>
          <a:p>
            <a:pPr algn="r">
              <a:buFont typeface="Wingdings" pitchFamily="2" charset="2"/>
              <a:buNone/>
            </a:pPr>
            <a:r>
              <a:rPr lang="ru-RU" altLang="ru-RU" sz="2200" dirty="0" smtClean="0">
                <a:cs typeface="Times New Roman" pitchFamily="18" charset="0"/>
              </a:rPr>
              <a:t>Российский педагог, член-корреспондент РАО</a:t>
            </a:r>
          </a:p>
          <a:p>
            <a:pPr algn="r">
              <a:buFont typeface="Wingdings" pitchFamily="2" charset="2"/>
              <a:buNone/>
            </a:pPr>
            <a:r>
              <a:rPr lang="ru-RU" altLang="ru-RU" sz="2200" dirty="0" smtClean="0">
                <a:cs typeface="Times New Roman" pitchFamily="18" charset="0"/>
              </a:rPr>
              <a:t>Наталья Федоровна Виноградова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2200" dirty="0" smtClean="0">
              <a:cs typeface="Times New Roman" pitchFamily="18" charset="0"/>
            </a:endParaRPr>
          </a:p>
        </p:txBody>
      </p:sp>
      <p:sp>
        <p:nvSpPr>
          <p:cNvPr id="5123" name="AutoShape 3" descr="Функциональная грамотность младшего школьника | Виноградова Наталья Федоровна, Рыдзе Оксана Анатольевна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124" name="AutoShape 5" descr="Функциональная грамотность младшего школьника | Виноградова Наталья Федоровна, Рыдзе Оксана Анатольевна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125" name="AutoShape 7" descr="Наталья Фёдоровна Виноград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5126" name="Picture 6" descr="D:\МАМУСИК\2Е 2021-2022\функциональная грамотность\b2ba25bb5408c8f772b60664f11e5d9e.jpg"/>
          <p:cNvPicPr>
            <a:picLocks noChangeAspect="1" noChangeArrowheads="1"/>
          </p:cNvPicPr>
          <p:nvPr/>
        </p:nvPicPr>
        <p:blipFill>
          <a:blip r:embed="rId2"/>
          <a:srcRect l="16000" r="16800"/>
          <a:stretch>
            <a:fillRect/>
          </a:stretch>
        </p:blipFill>
        <p:spPr bwMode="auto">
          <a:xfrm>
            <a:off x="6553200" y="3092450"/>
            <a:ext cx="24384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5" descr="D:\МАМУСИК\2Е 2021-2022\функциональная грамотность\yPEWTUQMtWAho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457200"/>
            <a:ext cx="2346325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Смысл ФУНКЦИОНАЛЬНОЙ ГРАМОТНОСТИ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5357826"/>
            <a:ext cx="1054628" cy="94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stand_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r="71999" b="7967"/>
          <a:stretch>
            <a:fillRect/>
          </a:stretch>
        </p:blipFill>
        <p:spPr bwMode="auto">
          <a:xfrm>
            <a:off x="7000892" y="5429264"/>
            <a:ext cx="702474" cy="602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 l="7031" t="23438" r="5078" b="21631"/>
          <a:stretch>
            <a:fillRect/>
          </a:stretch>
        </p:blipFill>
        <p:spPr bwMode="auto">
          <a:xfrm>
            <a:off x="1214414" y="1571612"/>
            <a:ext cx="7500926" cy="38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Урочная и внеурочная деятельность – единое образовательного пространства младшего школьника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729" t="10833" r="3645" b="39924"/>
          <a:stretch>
            <a:fillRect/>
          </a:stretch>
        </p:blipFill>
        <p:spPr bwMode="auto">
          <a:xfrm>
            <a:off x="500034" y="2571744"/>
            <a:ext cx="841429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3" descr="stand_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-2848" r="71999" b="-9192"/>
          <a:stretch>
            <a:fillRect/>
          </a:stretch>
        </p:blipFill>
        <p:spPr bwMode="auto">
          <a:xfrm>
            <a:off x="7625974" y="5429264"/>
            <a:ext cx="100608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 современного </a:t>
            </a:r>
            <a:br>
              <a:rPr lang="ru-RU" dirty="0" smtClean="0"/>
            </a:br>
            <a:r>
              <a:rPr lang="ru-RU" dirty="0" smtClean="0"/>
              <a:t>начального образования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213" t="35357" r="11389" b="26025"/>
          <a:stretch>
            <a:fillRect/>
          </a:stretch>
        </p:blipFill>
        <p:spPr bwMode="auto">
          <a:xfrm>
            <a:off x="357158" y="2000240"/>
            <a:ext cx="8573867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714884"/>
            <a:ext cx="928694" cy="83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stand_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10000" r="71999" b="7967"/>
          <a:stretch>
            <a:fillRect/>
          </a:stretch>
        </p:blipFill>
        <p:spPr bwMode="auto">
          <a:xfrm>
            <a:off x="8143900" y="4786322"/>
            <a:ext cx="589364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Результат  интеграции урочной и внеурочной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личность, свободно ориентирующаяся в окружающем его мире, действующая в соответствии с ценностями, интересами, ожиданиями общества.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572140"/>
            <a:ext cx="734992" cy="65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stand_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10000" r="71999" b="7967"/>
          <a:stretch>
            <a:fillRect/>
          </a:stretch>
        </p:blipFill>
        <p:spPr bwMode="auto">
          <a:xfrm>
            <a:off x="7143768" y="5214950"/>
            <a:ext cx="589364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недостатки НОО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8306" t="33080" r="5664" b="5517"/>
          <a:stretch>
            <a:fillRect/>
          </a:stretch>
        </p:blipFill>
        <p:spPr bwMode="auto">
          <a:xfrm>
            <a:off x="857224" y="1500174"/>
            <a:ext cx="6858048" cy="42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500702"/>
            <a:ext cx="790620" cy="70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stand_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10000" r="71999" b="7967"/>
          <a:stretch>
            <a:fillRect/>
          </a:stretch>
        </p:blipFill>
        <p:spPr bwMode="auto">
          <a:xfrm>
            <a:off x="7108049" y="5072074"/>
            <a:ext cx="696521" cy="92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Недостаточно владеют смысловым чтением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Урочная деятельность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682753"/>
          </a:xfrm>
        </p:spPr>
        <p:txBody>
          <a:bodyPr/>
          <a:lstStyle/>
          <a:p>
            <a:r>
              <a:rPr lang="ru-RU" i="1" dirty="0" smtClean="0"/>
              <a:t>Уроки литературного чтения</a:t>
            </a:r>
          </a:p>
          <a:p>
            <a:r>
              <a:rPr lang="ru-RU" i="1" dirty="0" smtClean="0"/>
              <a:t>Уроки внеклассного чтения</a:t>
            </a:r>
            <a:endParaRPr lang="ru-RU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Внеурочная деятельность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Курсы внеурочной деятельности</a:t>
            </a:r>
          </a:p>
          <a:p>
            <a:r>
              <a:rPr lang="ru-RU" i="1" dirty="0" smtClean="0"/>
              <a:t>Риторика 1 класс</a:t>
            </a:r>
          </a:p>
          <a:p>
            <a:r>
              <a:rPr lang="ru-RU" i="1" dirty="0" smtClean="0"/>
              <a:t>Культура речи 2-4 класс</a:t>
            </a:r>
          </a:p>
          <a:p>
            <a:r>
              <a:rPr lang="ru-RU" i="1" dirty="0" smtClean="0"/>
              <a:t>Проектная деятельность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Сотрудничество с театрами СПб</a:t>
            </a:r>
          </a:p>
          <a:p>
            <a:r>
              <a:rPr lang="ru-RU" i="1" dirty="0" smtClean="0"/>
              <a:t>Посещение спектаклей и обсуждение (1 раз в месяц)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Кружок «Творческая мастерская» в рамках дополнительного образования художественной направленности</a:t>
            </a:r>
          </a:p>
          <a:p>
            <a:endParaRPr lang="ru-RU" i="1" dirty="0" smtClean="0"/>
          </a:p>
          <a:p>
            <a:endParaRPr lang="ru-RU" i="1" dirty="0"/>
          </a:p>
        </p:txBody>
      </p:sp>
      <p:pic>
        <p:nvPicPr>
          <p:cNvPr id="7" name="Содержимое 4" descr="20221216_110913.jpg"/>
          <p:cNvPicPr>
            <a:picLocks noChangeAspect="1"/>
          </p:cNvPicPr>
          <p:nvPr/>
        </p:nvPicPr>
        <p:blipFill>
          <a:blip r:embed="rId2" cstate="print"/>
          <a:srcRect l="14930" t="7212"/>
          <a:stretch>
            <a:fillRect/>
          </a:stretch>
        </p:blipFill>
        <p:spPr>
          <a:xfrm rot="5400000">
            <a:off x="2243523" y="4185841"/>
            <a:ext cx="2442375" cy="1500198"/>
          </a:xfrm>
          <a:prstGeom prst="rect">
            <a:avLst/>
          </a:prstGeom>
        </p:spPr>
      </p:pic>
      <p:pic>
        <p:nvPicPr>
          <p:cNvPr id="8" name="Содержимое 6" descr="20221216_111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071440">
            <a:off x="713978" y="4374068"/>
            <a:ext cx="2419115" cy="1362322"/>
          </a:xfrm>
          <a:prstGeom prst="rect">
            <a:avLst/>
          </a:prstGeom>
        </p:spPr>
      </p:pic>
      <p:pic>
        <p:nvPicPr>
          <p:cNvPr id="11266" name="Picture 2" descr="https://uchebniki-shop.ru/upload/iblock/00e/00e5f59da5b26b8f306ad1a9cbdc64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2071678"/>
            <a:ext cx="1292559" cy="987885"/>
          </a:xfrm>
          <a:prstGeom prst="rect">
            <a:avLst/>
          </a:prstGeom>
          <a:noFill/>
        </p:spPr>
      </p:pic>
      <p:pic>
        <p:nvPicPr>
          <p:cNvPr id="11267" name="Picture 3" descr="E:\2012.2022\Schegoleva_metod.jpg"/>
          <p:cNvPicPr>
            <a:picLocks noChangeAspect="1" noChangeArrowheads="1"/>
          </p:cNvPicPr>
          <p:nvPr/>
        </p:nvPicPr>
        <p:blipFill>
          <a:blip r:embed="rId5" cstate="print"/>
          <a:srcRect l="14918" t="16158" r="16814" b="8841"/>
          <a:stretch>
            <a:fillRect/>
          </a:stretch>
        </p:blipFill>
        <p:spPr bwMode="auto">
          <a:xfrm>
            <a:off x="3643306" y="5214950"/>
            <a:ext cx="1254521" cy="1428760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48" y="5643578"/>
            <a:ext cx="642942" cy="57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stand_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l="10000" r="71999" b="7967"/>
          <a:stretch>
            <a:fillRect/>
          </a:stretch>
        </p:blipFill>
        <p:spPr bwMode="auto">
          <a:xfrm>
            <a:off x="7286644" y="5500702"/>
            <a:ext cx="357190" cy="47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Кружок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«ТВОРЧЕСКАЯ МАСТЕРСКАЯ»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2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0976" y="1600200"/>
            <a:ext cx="6402048" cy="4525963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643578"/>
            <a:ext cx="714380" cy="63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D3B05"/>
      </a:hlink>
      <a:folHlink>
        <a:srgbClr val="D99694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423</Words>
  <Application>Microsoft Office PowerPoint</Application>
  <PresentationFormat>Экран (4:3)</PresentationFormat>
  <Paragraphs>98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Смысл ФУНКЦИОНАЛЬНОЙ ГРАМОТНОСТИ</vt:lpstr>
      <vt:lpstr> Урочная и внеурочная деятельность – единое образовательного пространства младшего школьника</vt:lpstr>
      <vt:lpstr>Цель современного  начального образования</vt:lpstr>
      <vt:lpstr>Результат  интеграции урочной и внеурочной деятельности</vt:lpstr>
      <vt:lpstr>Основные недостатки НОО</vt:lpstr>
      <vt:lpstr>Недостаточно владеют смысловым чтением</vt:lpstr>
      <vt:lpstr>Кружок  «ТВОРЧЕСКАЯ МАСТЕРСКАЯ»</vt:lpstr>
      <vt:lpstr>  Кружок  «ТВОРЧЕСКАЯ МАСТЕРСКАЯ» ПЕДАГОГ ДОПОЛНИТЕЛЬНОГО ОБРАЗОВАНИЯ Рожко Н.В.</vt:lpstr>
      <vt:lpstr>Недостаточно сформировано  умение работать с моделями</vt:lpstr>
      <vt:lpstr>Кванториум, ЦТР</vt:lpstr>
      <vt:lpstr>Не умеют строить предположения, строить доказательства</vt:lpstr>
      <vt:lpstr>Шахматы</vt:lpstr>
      <vt:lpstr>Затрудняются в решении задач, требующих анализа, обобщения</vt:lpstr>
      <vt:lpstr>Интеллектуальная игра  «Самый умный»</vt:lpstr>
      <vt:lpstr>Успешная интеграция урочной и внеурочной деятельности основа –успешного результата по формированию функциональной грамотности каждого  ученика.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Sergey</cp:lastModifiedBy>
  <cp:revision>63</cp:revision>
  <dcterms:created xsi:type="dcterms:W3CDTF">2018-03-09T15:08:22Z</dcterms:created>
  <dcterms:modified xsi:type="dcterms:W3CDTF">2023-01-16T15:42:03Z</dcterms:modified>
</cp:coreProperties>
</file>