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93" r:id="rId3"/>
    <p:sldId id="257" r:id="rId4"/>
    <p:sldId id="294" r:id="rId5"/>
    <p:sldId id="283" r:id="rId6"/>
    <p:sldId id="285" r:id="rId7"/>
    <p:sldId id="262" r:id="rId8"/>
    <p:sldId id="288" r:id="rId9"/>
    <p:sldId id="266" r:id="rId10"/>
    <p:sldId id="265" r:id="rId11"/>
    <p:sldId id="269" r:id="rId12"/>
    <p:sldId id="286" r:id="rId13"/>
    <p:sldId id="290" r:id="rId14"/>
    <p:sldId id="270" r:id="rId15"/>
    <p:sldId id="271" r:id="rId16"/>
    <p:sldId id="272" r:id="rId17"/>
    <p:sldId id="273" r:id="rId18"/>
    <p:sldId id="274" r:id="rId19"/>
    <p:sldId id="281" r:id="rId20"/>
    <p:sldId id="275" r:id="rId21"/>
    <p:sldId id="289"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163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87E0C-70CA-4FD7-B564-08B49BF67A7A}" type="datetimeFigureOut">
              <a:rPr lang="ru-RU" smtClean="0"/>
              <a:pPr/>
              <a:t>30.10.2019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618B8-18FB-4B0E-9E6F-79E36185E8E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50618B8-18FB-4B0E-9E6F-79E36185E8EF}" type="slidenum">
              <a:rPr lang="ru-RU" smtClean="0"/>
              <a:pPr/>
              <a:t>21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30.10.2019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142984"/>
            <a:ext cx="7772400" cy="1755777"/>
          </a:xfrm>
        </p:spPr>
        <p:txBody>
          <a:bodyPr>
            <a:normAutofit/>
          </a:bodyP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Библиотечный урок</a:t>
            </a:r>
            <a:br>
              <a:rPr lang="ru-RU"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ЧИТАЕМ Блокадную книгу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Адамовича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  Д.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Гранина»</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14744" y="3643314"/>
            <a:ext cx="4857784" cy="1752600"/>
          </a:xfrm>
        </p:spPr>
        <p:txBody>
          <a:bodyPr>
            <a:normAutofit/>
          </a:bodyPr>
          <a:lstStyle/>
          <a:p>
            <a:pPr algn="r">
              <a:lnSpc>
                <a:spcPct val="120000"/>
              </a:lnSpc>
            </a:pP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Педагог- библиотекарь</a:t>
            </a:r>
          </a:p>
          <a:p>
            <a:pPr algn="r">
              <a:lnSpc>
                <a:spcPct val="120000"/>
              </a:lnSpc>
            </a:pP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Кореева Тамара Трифоновна</a:t>
            </a:r>
          </a:p>
          <a:p>
            <a:pPr algn="r">
              <a:lnSpc>
                <a:spcPct val="120000"/>
              </a:lnSpc>
            </a:pP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МБОУ «КСОШ №3» г. Кингисепп</a:t>
            </a:r>
          </a:p>
          <a:p>
            <a:pPr algn="r">
              <a:lnSpc>
                <a:spcPct val="120000"/>
              </a:lnSpc>
            </a:pPr>
            <a:endPar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42852"/>
            <a:ext cx="1357322"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714348" y="285728"/>
            <a:ext cx="8001056" cy="5715040"/>
          </a:xfrm>
        </p:spPr>
        <p:txBody>
          <a:bodyPr>
            <a:noAutofit/>
          </a:bodyPr>
          <a:lstStyle/>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Есть военное поколение, есть послевоенное поколение. А между ними - "поколение подранков", подростков, которые несли тяжесть лихолетья наравне со взрослыми и так и не успели прожить до конца свое детство. </a:t>
            </a:r>
          </a:p>
          <a:p>
            <a:pPr algn="l"/>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Как возникла идея этой книги? Об этом Алесь Адамович говорил так: «Были какие-то невидимые, но сильные токи — от Хатыней к блокадным ленинградским трагедиям — и что импульсы эти как раз и направляли мысли и намерения одного из авторов книги о Хатынях — направляли на Ленинград. Ведь это рядом стоит: трагедия деревень и города в современной тотальной войне».</a:t>
            </a:r>
          </a:p>
          <a:p>
            <a:pPr algn="l"/>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Первым, к кому обратился Адамович, был Даниил Гранин, защищавший Ленинград под Пушкином.</a:t>
            </a: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630724.vk.me/v630724448/6b280/2vn9OURMg4Q.jpg"/>
          <p:cNvPicPr/>
          <p:nvPr/>
        </p:nvPicPr>
        <p:blipFill>
          <a:blip r:embed="rId2"/>
          <a:srcRect/>
          <a:stretch>
            <a:fillRect/>
          </a:stretch>
        </p:blipFill>
        <p:spPr bwMode="auto">
          <a:xfrm>
            <a:off x="571472" y="357166"/>
            <a:ext cx="8215369" cy="61436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428737"/>
            <a:ext cx="8458200" cy="214313"/>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2050" name="Picture 2" descr="Гранин Даниил Александрович"/>
          <p:cNvPicPr>
            <a:picLocks noChangeAspect="1" noChangeArrowheads="1"/>
          </p:cNvPicPr>
          <p:nvPr/>
        </p:nvPicPr>
        <p:blipFill>
          <a:blip r:embed="rId2"/>
          <a:srcRect/>
          <a:stretch>
            <a:fillRect/>
          </a:stretch>
        </p:blipFill>
        <p:spPr bwMode="auto">
          <a:xfrm>
            <a:off x="0" y="0"/>
            <a:ext cx="1571604" cy="1928802"/>
          </a:xfrm>
          <a:prstGeom prst="rect">
            <a:avLst/>
          </a:prstGeom>
          <a:noFill/>
        </p:spPr>
      </p:pic>
      <p:sp>
        <p:nvSpPr>
          <p:cNvPr id="5" name="Прямоугольник 4"/>
          <p:cNvSpPr/>
          <p:nvPr/>
        </p:nvSpPr>
        <p:spPr>
          <a:xfrm>
            <a:off x="1571604" y="214291"/>
            <a:ext cx="7215238" cy="3816429"/>
          </a:xfrm>
          <a:prstGeom prst="rect">
            <a:avLst/>
          </a:prstGeom>
        </p:spPr>
        <p:txBody>
          <a:bodyPr wrap="square">
            <a:spAutoFit/>
          </a:bodyPr>
          <a:lstStyle/>
          <a:p>
            <a:pPr algn="just"/>
            <a:r>
              <a:rPr lang="ru-RU" sz="2200" b="1" dirty="0" smtClean="0">
                <a:latin typeface="Times New Roman" pitchFamily="18" charset="0"/>
                <a:cs typeface="Times New Roman" pitchFamily="18" charset="0"/>
              </a:rPr>
              <a:t>Гранин Даниил Александрович.</a:t>
            </a:r>
          </a:p>
          <a:p>
            <a:pPr algn="just"/>
            <a:r>
              <a:rPr lang="ru-RU" sz="2200"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 Великой отечественной войне он начал писать не сразу.</a:t>
            </a:r>
          </a:p>
          <a:p>
            <a:pPr algn="just"/>
            <a:r>
              <a:rPr lang="ru-RU" sz="2000" b="1" dirty="0" smtClean="0">
                <a:latin typeface="Times New Roman" pitchFamily="18" charset="0"/>
                <a:cs typeface="Times New Roman" pitchFamily="18" charset="0"/>
              </a:rPr>
              <a:t> В 1968 году вышла повесть «Наш комбат», "Еще заметен след" (1985). В 2011 году был опубликован роман Д. Гранина "Мой лейтенант". Гранин написал эту книгу спустя много лет после войны, уже многое переосмыслив, передумав. Новый роман— это взгляд на Великую Отечественную с изнанки, не с точки зрения генералов и маршалов, спокойно отправлявших в пекло и мясорубку целые армии, а изнутри, из траншей и окопов.</a:t>
            </a:r>
          </a:p>
          <a:p>
            <a:pPr algn="just"/>
            <a:endParaRPr lang="ru-RU" sz="2000" b="1" dirty="0" smtClean="0">
              <a:latin typeface="Times New Roman" pitchFamily="18" charset="0"/>
              <a:cs typeface="Times New Roman" pitchFamily="18" charset="0"/>
            </a:endParaRPr>
          </a:p>
          <a:p>
            <a:pPr algn="just"/>
            <a:endParaRPr lang="ru-RU" dirty="0"/>
          </a:p>
        </p:txBody>
      </p:sp>
      <p:pic>
        <p:nvPicPr>
          <p:cNvPr id="2054" name="Picture 6" descr="Даниил Гранин — Мой лейтенант"/>
          <p:cNvPicPr>
            <a:picLocks noChangeAspect="1" noChangeArrowheads="1"/>
          </p:cNvPicPr>
          <p:nvPr/>
        </p:nvPicPr>
        <p:blipFill>
          <a:blip r:embed="rId3"/>
          <a:srcRect/>
          <a:stretch>
            <a:fillRect/>
          </a:stretch>
        </p:blipFill>
        <p:spPr bwMode="auto">
          <a:xfrm>
            <a:off x="0" y="3643314"/>
            <a:ext cx="2285984" cy="3214686"/>
          </a:xfrm>
          <a:prstGeom prst="rect">
            <a:avLst/>
          </a:prstGeom>
          <a:noFill/>
        </p:spPr>
      </p:pic>
      <p:pic>
        <p:nvPicPr>
          <p:cNvPr id="2056" name="Picture 8" descr="Алесь Адамович, Даниил Гранин — Блокадная книга. Книга 2"/>
          <p:cNvPicPr>
            <a:picLocks noChangeAspect="1" noChangeArrowheads="1"/>
          </p:cNvPicPr>
          <p:nvPr/>
        </p:nvPicPr>
        <p:blipFill>
          <a:blip r:embed="rId4"/>
          <a:srcRect/>
          <a:stretch>
            <a:fillRect/>
          </a:stretch>
        </p:blipFill>
        <p:spPr bwMode="auto">
          <a:xfrm>
            <a:off x="7358082" y="4643446"/>
            <a:ext cx="1785918" cy="2214554"/>
          </a:xfrm>
          <a:prstGeom prst="rect">
            <a:avLst/>
          </a:prstGeom>
          <a:noFill/>
        </p:spPr>
      </p:pic>
      <p:pic>
        <p:nvPicPr>
          <p:cNvPr id="2062" name="Picture 14" descr="Даниил Гранин — Еще заметен след"/>
          <p:cNvPicPr>
            <a:picLocks noChangeAspect="1" noChangeArrowheads="1"/>
          </p:cNvPicPr>
          <p:nvPr/>
        </p:nvPicPr>
        <p:blipFill>
          <a:blip r:embed="rId5"/>
          <a:srcRect/>
          <a:stretch>
            <a:fillRect/>
          </a:stretch>
        </p:blipFill>
        <p:spPr bwMode="auto">
          <a:xfrm>
            <a:off x="7429520" y="3143248"/>
            <a:ext cx="1714480" cy="1643074"/>
          </a:xfrm>
          <a:prstGeom prst="rect">
            <a:avLst/>
          </a:prstGeom>
          <a:noFill/>
        </p:spPr>
      </p:pic>
      <p:pic>
        <p:nvPicPr>
          <p:cNvPr id="2064" name="Picture 16" descr="Д. Гранин — Наш комбат"/>
          <p:cNvPicPr>
            <a:picLocks noChangeAspect="1" noChangeArrowheads="1"/>
          </p:cNvPicPr>
          <p:nvPr/>
        </p:nvPicPr>
        <p:blipFill>
          <a:blip r:embed="rId6"/>
          <a:srcRect/>
          <a:stretch>
            <a:fillRect/>
          </a:stretch>
        </p:blipFill>
        <p:spPr bwMode="auto">
          <a:xfrm>
            <a:off x="2500298" y="3786190"/>
            <a:ext cx="2428892" cy="3071810"/>
          </a:xfrm>
          <a:prstGeom prst="rect">
            <a:avLst/>
          </a:prstGeom>
          <a:noFill/>
        </p:spPr>
      </p:pic>
      <p:pic>
        <p:nvPicPr>
          <p:cNvPr id="2068" name="Picture 20" descr="Алесь Адамович, Даниил Гранин — Блокадная книга"/>
          <p:cNvPicPr>
            <a:picLocks noChangeAspect="1" noChangeArrowheads="1"/>
          </p:cNvPicPr>
          <p:nvPr/>
        </p:nvPicPr>
        <p:blipFill>
          <a:blip r:embed="rId7"/>
          <a:srcRect/>
          <a:stretch>
            <a:fillRect/>
          </a:stretch>
        </p:blipFill>
        <p:spPr bwMode="auto">
          <a:xfrm>
            <a:off x="5143504" y="4138608"/>
            <a:ext cx="2286016" cy="2719392"/>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0166" y="214290"/>
            <a:ext cx="7429552" cy="5072098"/>
          </a:xfrm>
        </p:spPr>
        <p:txBody>
          <a:bodyPr>
            <a:noAutofit/>
          </a:bodyPr>
          <a:lstStyle/>
          <a:p>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Как журналист и писатель он впервые заявил о себе романом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Война под крышами</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(1960), который он соединил с романом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Сыновья идут в бой</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(1963) в дилогии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партизаны</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К очерковой прозе относятся составленные и прокомментированные вместе с другими авторами тексты: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Я из огненной деревни</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(1977 год, с Я. Брылем и В. Колесником) и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Блокадная книга</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(1977-81 гг., С Д. Граниным). За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Хатынскую повесть</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(1974) Алесь Адамович получил государственную премию белорусской ССР 1976 г.</a:t>
            </a:r>
            <a:b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b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В дилогии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Партизаны</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он показывает войну, увиденную глазами матерей и детей. На материале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Хатынской повести</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создан сценарий кинофильма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Иди и смотри</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(режиссер Э. Климов), трагедийной вершиной которого становится сожжение белорусских сел и их жителей в 1943.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Блокадная книга</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где действие происходит в Ленинграде (единственный раз у Адамовича), дает документальные свидетельства о страданиях людей во время блокады. Уничтожение двухсот человек показано в книге «</a:t>
            </a:r>
            <a:r>
              <a:rPr lang="ru-RU" sz="1950" b="1"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Каратели</a:t>
            </a:r>
            <a:r>
              <a:rPr lang="ru-RU" sz="1950" cap="none"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(1980) как результат патологической тирании Гитлера. </a:t>
            </a:r>
            <a:endParaRPr lang="ru-RU" sz="1950" cap="none" dirty="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358082" y="428604"/>
            <a:ext cx="571504" cy="71438"/>
          </a:xfrm>
        </p:spPr>
        <p:txBody>
          <a:bodyPr>
            <a:normAutofit fontScale="25000" lnSpcReduction="20000"/>
          </a:bodyPr>
          <a:lstStyle/>
          <a:p>
            <a:endParaRPr lang="ru-RU" dirty="0" smtClean="0"/>
          </a:p>
          <a:p>
            <a:endParaRPr lang="ru-RU" dirty="0"/>
          </a:p>
        </p:txBody>
      </p:sp>
      <p:pic>
        <p:nvPicPr>
          <p:cNvPr id="1026" name="Picture 2" descr="http://www.hrono.ru/img/pisateli/adamovich-a.jpg"/>
          <p:cNvPicPr>
            <a:picLocks noChangeAspect="1" noChangeArrowheads="1"/>
          </p:cNvPicPr>
          <p:nvPr/>
        </p:nvPicPr>
        <p:blipFill>
          <a:blip r:embed="rId2"/>
          <a:srcRect/>
          <a:stretch>
            <a:fillRect/>
          </a:stretch>
        </p:blipFill>
        <p:spPr bwMode="auto">
          <a:xfrm>
            <a:off x="0" y="142852"/>
            <a:ext cx="1500166" cy="1714512"/>
          </a:xfrm>
          <a:prstGeom prst="rect">
            <a:avLst/>
          </a:prstGeom>
          <a:noFill/>
        </p:spPr>
      </p:pic>
      <p:pic>
        <p:nvPicPr>
          <p:cNvPr id="1027" name="Picture 3" descr="21346385"/>
          <p:cNvPicPr>
            <a:picLocks noChangeAspect="1" noChangeArrowheads="1"/>
          </p:cNvPicPr>
          <p:nvPr/>
        </p:nvPicPr>
        <p:blipFill>
          <a:blip r:embed="rId3"/>
          <a:srcRect/>
          <a:stretch>
            <a:fillRect/>
          </a:stretch>
        </p:blipFill>
        <p:spPr bwMode="auto">
          <a:xfrm>
            <a:off x="7643834" y="5357826"/>
            <a:ext cx="1285884" cy="1500174"/>
          </a:xfrm>
          <a:prstGeom prst="rect">
            <a:avLst/>
          </a:prstGeom>
          <a:noFill/>
          <a:ln w="9525">
            <a:noFill/>
            <a:miter lim="800000"/>
            <a:headEnd/>
            <a:tailEnd/>
          </a:ln>
        </p:spPr>
      </p:pic>
      <p:pic>
        <p:nvPicPr>
          <p:cNvPr id="1028" name="Picture 4" descr="435740_3902052"/>
          <p:cNvPicPr>
            <a:picLocks noChangeAspect="1" noChangeArrowheads="1"/>
          </p:cNvPicPr>
          <p:nvPr/>
        </p:nvPicPr>
        <p:blipFill>
          <a:blip r:embed="rId4"/>
          <a:srcRect/>
          <a:stretch>
            <a:fillRect/>
          </a:stretch>
        </p:blipFill>
        <p:spPr bwMode="auto">
          <a:xfrm>
            <a:off x="0" y="3571876"/>
            <a:ext cx="1500166" cy="3286124"/>
          </a:xfrm>
          <a:prstGeom prst="rect">
            <a:avLst/>
          </a:prstGeom>
          <a:noFill/>
          <a:ln w="9525">
            <a:noFill/>
            <a:miter lim="800000"/>
            <a:headEnd/>
            <a:tailEnd/>
          </a:ln>
        </p:spPr>
      </p:pic>
      <p:pic>
        <p:nvPicPr>
          <p:cNvPr id="1029" name="Picture 5" descr="cover"/>
          <p:cNvPicPr>
            <a:picLocks noChangeAspect="1" noChangeArrowheads="1"/>
          </p:cNvPicPr>
          <p:nvPr/>
        </p:nvPicPr>
        <p:blipFill>
          <a:blip r:embed="rId5"/>
          <a:srcRect/>
          <a:stretch>
            <a:fillRect/>
          </a:stretch>
        </p:blipFill>
        <p:spPr bwMode="auto">
          <a:xfrm>
            <a:off x="4714876" y="5286388"/>
            <a:ext cx="1214446" cy="1571612"/>
          </a:xfrm>
          <a:prstGeom prst="rect">
            <a:avLst/>
          </a:prstGeom>
          <a:noFill/>
          <a:ln w="9525">
            <a:noFill/>
            <a:miter lim="800000"/>
            <a:headEnd/>
            <a:tailEnd/>
          </a:ln>
        </p:spPr>
      </p:pic>
      <p:pic>
        <p:nvPicPr>
          <p:cNvPr id="1030" name="Picture 6" descr="5018012298_0"/>
          <p:cNvPicPr>
            <a:picLocks noChangeAspect="1" noChangeArrowheads="1"/>
          </p:cNvPicPr>
          <p:nvPr/>
        </p:nvPicPr>
        <p:blipFill>
          <a:blip r:embed="rId6" cstate="print"/>
          <a:srcRect/>
          <a:stretch>
            <a:fillRect/>
          </a:stretch>
        </p:blipFill>
        <p:spPr bwMode="auto">
          <a:xfrm>
            <a:off x="2285985" y="5357826"/>
            <a:ext cx="1071570" cy="150017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428596" y="714356"/>
            <a:ext cx="8072494" cy="4572032"/>
          </a:xfrm>
        </p:spPr>
        <p:txBody>
          <a:bodyPr>
            <a:normAutofit fontScale="62500" lnSpcReduction="20000"/>
          </a:bodyPr>
          <a:lstStyle/>
          <a:p>
            <a:endParaRPr lang="ru-RU" dirty="0" smtClean="0"/>
          </a:p>
          <a:p>
            <a:pPr algn="just"/>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Поначалу Гранин усомнился в затее гостя из Минска.</a:t>
            </a:r>
          </a:p>
          <a:p>
            <a:pPr algn="just"/>
            <a:r>
              <a:rPr lang="ru-RU" sz="3800" b="1" dirty="0" smtClean="0">
                <a:effectLst>
                  <a:outerShdw blurRad="38100" dist="38100" dir="2700000" algn="tl">
                    <a:srgbClr val="000000">
                      <a:alpha val="43137"/>
                    </a:srgbClr>
                  </a:outerShdw>
                </a:effectLst>
                <a:latin typeface="Times New Roman" pitchFamily="18" charset="0"/>
                <a:cs typeface="Times New Roman" pitchFamily="18" charset="0"/>
              </a:rPr>
              <a:t>«Когда ко мне в семьдесят четвертом году приехал Алесь Адамович и предложил писать книгу о блокаде, записывать рассказы блокадников - я отказался. Считал, что про блокаду все известно. Видел фильм "Балтийское небо", читал какие-то рассказы, книги, стихи. Ну что такое блокада? Ну, голод; ну, обстрел; ну, бомбежка; ну, разрушенные дома. Все это известно, ничего нового для себя я не представлял. Он долго меня уговаривал. Несколько дней шли эти переговоры. Наконец, поскольку у нас были давние, дружеские отношения, он уговорил хотя бы поехать послушать рассказ его знакомой блокадницы. Так мы начали вместе работать».</a:t>
            </a: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630724.vk.me/v630724448/6b26e/EZE4NvCMMFg.jpg"/>
          <p:cNvPicPr/>
          <p:nvPr/>
        </p:nvPicPr>
        <p:blipFill>
          <a:blip r:embed="rId2"/>
          <a:srcRect/>
          <a:stretch>
            <a:fillRect/>
          </a:stretch>
        </p:blipFill>
        <p:spPr bwMode="auto">
          <a:xfrm>
            <a:off x="571472" y="500042"/>
            <a:ext cx="8143931" cy="585791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500034" y="285728"/>
            <a:ext cx="8286808" cy="6429420"/>
          </a:xfrm>
        </p:spPr>
        <p:txBody>
          <a:bodyPr>
            <a:noAutofit/>
          </a:bodyPr>
          <a:lstStyle/>
          <a:p>
            <a:pPr algn="just"/>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Они собрали </a:t>
            </a:r>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около двухсот </a:t>
            </a:r>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рассказов, примерно четыре тысячи страниц. Потом возник вопрос: Что же это будет за книга? </a:t>
            </a:r>
          </a:p>
          <a:p>
            <a:pPr algn="just"/>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Д. Гранин пишет: «Мы решили, что эта книга, во-первых, - об интеллигенции и об интеллигентности. Ленинград город, который отличался высокой культурой, интеллектом, интеллигенцией своей, духовной жизнью. Мы хотели показать, как люди, которые были воспитаны этой культурой, смогли оставаться людьми, выстояв. Второе, что мы хотели, - показать пределы человека. Мы сами не представляли себе возможностей человека. Человека, который не просто отстаивает свою жизнь, люди эти чувствовали себя участком фронта». «Откровенно говоря, мы многого не знали, не знали, какие жестокие вещи стоят за привычными словами «ленинградская блокада». Даже мы, прошедшие войну — один в белорусских партизанах, другой на Ленинградском фронте, — казалось, привычные ко всему, были не готовы к этим рассказам» — признаются авторы, пораженные горечью воспоминаний, которые они, сами того не ожидая, воскресили.</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630724.vk.me/v630724448/6b294/hARNBgjHPwg.jpg"/>
          <p:cNvPicPr/>
          <p:nvPr/>
        </p:nvPicPr>
        <p:blipFill>
          <a:blip r:embed="rId2" cstate="print"/>
          <a:srcRect/>
          <a:stretch>
            <a:fillRect/>
          </a:stretch>
        </p:blipFill>
        <p:spPr bwMode="auto">
          <a:xfrm>
            <a:off x="0" y="428604"/>
            <a:ext cx="4000496" cy="3357586"/>
          </a:xfrm>
          <a:prstGeom prst="rect">
            <a:avLst/>
          </a:prstGeom>
          <a:noFill/>
          <a:ln w="9525">
            <a:noFill/>
            <a:miter lim="800000"/>
            <a:headEnd/>
            <a:tailEnd/>
          </a:ln>
        </p:spPr>
      </p:pic>
      <p:sp>
        <p:nvSpPr>
          <p:cNvPr id="4" name="Прямоугольник 3"/>
          <p:cNvSpPr/>
          <p:nvPr/>
        </p:nvSpPr>
        <p:spPr>
          <a:xfrm>
            <a:off x="214282" y="4286256"/>
            <a:ext cx="8286808" cy="1785104"/>
          </a:xfrm>
          <a:prstGeom prst="rect">
            <a:avLst/>
          </a:prstGeom>
        </p:spPr>
        <p:txBody>
          <a:bodyPr wrap="square">
            <a:spAutoFit/>
          </a:bodyPr>
          <a:lstStyle/>
          <a:p>
            <a:pPr algn="just"/>
            <a:r>
              <a:rPr lang="ru-RU" sz="2200" dirty="0" smtClean="0">
                <a:latin typeface="Times New Roman" pitchFamily="18" charset="0"/>
                <a:cs typeface="Times New Roman" pitchFamily="18" charset="0"/>
              </a:rPr>
              <a:t>«</a:t>
            </a:r>
            <a:r>
              <a:rPr lang="ru-RU" sz="2200" i="1" dirty="0" smtClean="0">
                <a:latin typeface="Times New Roman" pitchFamily="18" charset="0"/>
                <a:cs typeface="Times New Roman" pitchFamily="18" charset="0"/>
              </a:rPr>
              <a:t>Жители города должны, обязаны были умереть, а они продолжали жить, они двигались, они работали, нарушая незыблемые законы науки.  Цигельмайер не понимал, в чем он просчитался» (с. 33)</a:t>
            </a:r>
            <a:endParaRPr lang="ru-RU" sz="2200" dirty="0" smtClean="0">
              <a:latin typeface="Times New Roman" pitchFamily="18" charset="0"/>
              <a:cs typeface="Times New Roman" pitchFamily="18" charset="0"/>
            </a:endParaRPr>
          </a:p>
          <a:p>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Изменилось ли ваша позиция после сегодняшнего урока?</a:t>
            </a:r>
          </a:p>
        </p:txBody>
      </p:sp>
      <p:sp>
        <p:nvSpPr>
          <p:cNvPr id="6" name="Прямоугольник 5"/>
          <p:cNvSpPr/>
          <p:nvPr/>
        </p:nvSpPr>
        <p:spPr>
          <a:xfrm>
            <a:off x="3929058" y="428604"/>
            <a:ext cx="5000660" cy="1107996"/>
          </a:xfrm>
          <a:prstGeom prst="rect">
            <a:avLst/>
          </a:prstGeom>
        </p:spPr>
        <p:txBody>
          <a:bodyPr wrap="square">
            <a:spAutoFit/>
          </a:bodyPr>
          <a:lstStyle/>
          <a:p>
            <a:r>
              <a:rPr lang="ru-RU" sz="2200" b="1" dirty="0" smtClean="0">
                <a:effectLst>
                  <a:outerShdw blurRad="38100" dist="38100" dir="2700000" algn="tl">
                    <a:srgbClr val="000000">
                      <a:alpha val="43137"/>
                    </a:srgbClr>
                  </a:outerShdw>
                </a:effectLst>
                <a:latin typeface="Times New Roman" pitchFamily="18" charset="0"/>
                <a:cs typeface="Times New Roman" pitchFamily="18" charset="0"/>
              </a:rPr>
              <a:t>Ребята! Выберите одну из глав «Блокадной книги" и прочитайте отрывок из главы, проанализируйте</a:t>
            </a: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Прямоугольник 6"/>
          <p:cNvSpPr/>
          <p:nvPr/>
        </p:nvSpPr>
        <p:spPr>
          <a:xfrm>
            <a:off x="4000496" y="1714489"/>
            <a:ext cx="4857784" cy="2739211"/>
          </a:xfrm>
          <a:prstGeom prst="rect">
            <a:avLst/>
          </a:prstGeom>
        </p:spPr>
        <p:txBody>
          <a:bodyPr wrap="square">
            <a:spAutoFit/>
          </a:bodyPr>
          <a:lstStyle/>
          <a:p>
            <a:pPr algn="just"/>
            <a:r>
              <a:rPr lang="ru-RU" sz="2200" b="1" u="sng" dirty="0" smtClean="0">
                <a:latin typeface="Times New Roman" pitchFamily="18" charset="0"/>
                <a:cs typeface="Times New Roman" pitchFamily="18" charset="0"/>
              </a:rPr>
              <a:t>Чтение</a:t>
            </a:r>
            <a:r>
              <a:rPr lang="ru-RU" sz="2200" dirty="0" smtClean="0">
                <a:latin typeface="Times New Roman" pitchFamily="18" charset="0"/>
                <a:cs typeface="Times New Roman" pitchFamily="18" charset="0"/>
              </a:rPr>
              <a:t> </a:t>
            </a:r>
            <a:r>
              <a:rPr lang="ru-RU" sz="2200" u="sng" dirty="0" smtClean="0">
                <a:latin typeface="Times New Roman" pitchFamily="18" charset="0"/>
                <a:cs typeface="Times New Roman" pitchFamily="18" charset="0"/>
              </a:rPr>
              <a:t>отрывка из «Блокадной книги»:</a:t>
            </a:r>
            <a:r>
              <a:rPr lang="ru-RU" sz="2200" dirty="0" smtClean="0">
                <a:latin typeface="Times New Roman" pitchFamily="18" charset="0"/>
                <a:cs typeface="Times New Roman" pitchFamily="18" charset="0"/>
              </a:rPr>
              <a:t> «</a:t>
            </a:r>
            <a:r>
              <a:rPr lang="ru-RU" sz="2200" i="1" dirty="0" smtClean="0">
                <a:latin typeface="Times New Roman" pitchFamily="18" charset="0"/>
                <a:cs typeface="Times New Roman" pitchFamily="18" charset="0"/>
              </a:rPr>
              <a:t>Цигельмайер вычислял, сколько может продлиться блокада при существующем рационе, когда люди начнут умирать, как будет происходить умирание, в какие сроки они все  вымрут» (с.31)</a:t>
            </a:r>
          </a:p>
          <a:p>
            <a:endParaRPr lang="ru-RU"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428604"/>
            <a:ext cx="7772400"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571472" y="357166"/>
            <a:ext cx="8286808" cy="4638692"/>
          </a:xfrm>
        </p:spPr>
        <p:txBody>
          <a:bodyPr>
            <a:normAutofit fontScale="92500"/>
          </a:bodyPr>
          <a:lstStyle/>
          <a:p>
            <a:r>
              <a:rPr lang="ru-RU" b="1" u="sng" dirty="0" smtClean="0">
                <a:latin typeface="Times New Roman" pitchFamily="18" charset="0"/>
                <a:cs typeface="Times New Roman" pitchFamily="18" charset="0"/>
              </a:rPr>
              <a:t>Рефлексия</a:t>
            </a:r>
            <a:endParaRPr lang="ru-RU"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 Что дал вам сегодняшний урок?</a:t>
            </a: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Надо ли возвращаться в прошлое?</a:t>
            </a: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Актуальна ли тема войны сейчас?</a:t>
            </a: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Нужно ли это тяжелое чтение –книг о войне? (</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Высказывания учеников).</a:t>
            </a: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Ребята высказывали зрелые и искренние мысли по проблеме войны и чтения книг  о войне, о блокаде Ленинграда.</a:t>
            </a:r>
          </a:p>
          <a:p>
            <a:pPr algn="l"/>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Ученики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5х, 6х, 7х классов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в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2016 - 2017 - 2018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году были участниками проекта «Память поколений». К уроку они были готовы. Книги о блокаде Ленинграда и о войне они читали.</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642918"/>
            <a:ext cx="285752" cy="433001"/>
          </a:xfrm>
        </p:spPr>
        <p:txBody>
          <a:bodyPr>
            <a:normAutofit fontScale="90000"/>
          </a:bodyPr>
          <a:lstStyle/>
          <a:p>
            <a:r>
              <a:rPr lang="ru-RU" dirty="0" smtClean="0"/>
              <a:t/>
            </a:r>
            <a:br>
              <a:rPr lang="ru-RU" dirty="0" smtClean="0"/>
            </a:br>
            <a:endParaRPr lang="ru-RU" dirty="0"/>
          </a:p>
        </p:txBody>
      </p:sp>
      <p:pic>
        <p:nvPicPr>
          <p:cNvPr id="1027" name="Picture 3" descr="Фото Блокадная книга"/>
          <p:cNvPicPr>
            <a:picLocks noChangeAspect="1" noChangeArrowheads="1"/>
          </p:cNvPicPr>
          <p:nvPr/>
        </p:nvPicPr>
        <p:blipFill>
          <a:blip r:embed="rId2"/>
          <a:srcRect/>
          <a:stretch>
            <a:fillRect/>
          </a:stretch>
        </p:blipFill>
        <p:spPr bwMode="auto">
          <a:xfrm>
            <a:off x="571472" y="357166"/>
            <a:ext cx="8143932" cy="485778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58214" y="4853411"/>
            <a:ext cx="480986" cy="1222375"/>
          </a:xfrm>
        </p:spPr>
        <p:txBody>
          <a:bodyPr/>
          <a:lstStyle/>
          <a:p>
            <a:r>
              <a:rPr lang="ru-RU" dirty="0" smtClean="0"/>
              <a:t/>
            </a:r>
            <a:br>
              <a:rPr lang="ru-RU" dirty="0" smtClean="0"/>
            </a:br>
            <a:endParaRPr lang="ru-RU" dirty="0"/>
          </a:p>
        </p:txBody>
      </p:sp>
      <p:pic>
        <p:nvPicPr>
          <p:cNvPr id="35842" name="Picture 2" descr="img2"/>
          <p:cNvPicPr>
            <a:picLocks noChangeAspect="1" noChangeArrowheads="1"/>
          </p:cNvPicPr>
          <p:nvPr/>
        </p:nvPicPr>
        <p:blipFill>
          <a:blip r:embed="rId2"/>
          <a:srcRect/>
          <a:stretch>
            <a:fillRect/>
          </a:stretch>
        </p:blipFill>
        <p:spPr bwMode="auto">
          <a:xfrm>
            <a:off x="642910" y="428604"/>
            <a:ext cx="8072494" cy="5715040"/>
          </a:xfrm>
          <a:prstGeom prst="rect">
            <a:avLst/>
          </a:prstGeom>
          <a:noFill/>
          <a:ln w="9525">
            <a:noFill/>
            <a:miter lim="800000"/>
            <a:headEnd/>
            <a:tailEnd/>
          </a:ln>
        </p:spPr>
      </p:pic>
      <p:sp>
        <p:nvSpPr>
          <p:cNvPr id="5" name="Подзаголовок 4"/>
          <p:cNvSpPr>
            <a:spLocks noGrp="1"/>
          </p:cNvSpPr>
          <p:nvPr>
            <p:ph type="subTitle" idx="1"/>
          </p:nvPr>
        </p:nvSpPr>
        <p:spPr>
          <a:xfrm>
            <a:off x="381000" y="3886200"/>
            <a:ext cx="8458200" cy="614370"/>
          </a:xfrm>
        </p:spPr>
        <p:txBody>
          <a:bodyPr>
            <a:normAutofit/>
          </a:bodyPr>
          <a:lstStyle/>
          <a:p>
            <a:endParaRPr lang="ru-RU" dirty="0" smtClean="0"/>
          </a:p>
          <a:p>
            <a:endParaRPr lang="ru-RU"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571480"/>
            <a:ext cx="7772400"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285720" y="500042"/>
            <a:ext cx="8643998" cy="6072230"/>
          </a:xfrm>
        </p:spPr>
        <p:txBody>
          <a:bodyPr>
            <a:noAutofit/>
          </a:bodyPr>
          <a:lstStyle/>
          <a:p>
            <a:pPr algn="l"/>
            <a:endParaRPr lang="ru-RU" sz="21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l"/>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Вывод</a:t>
            </a:r>
            <a:endParaRPr lang="ru-RU" sz="21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Ребята!  Подведем итог урока.</a:t>
            </a:r>
          </a:p>
          <a:p>
            <a:pPr algn="just"/>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Большинство ленинградцев находили способы жить, а не выживать. Война – это та ситуация, когда человек раскрывается полностью, показывает свое истинное лицо. </a:t>
            </a:r>
          </a:p>
          <a:p>
            <a:pPr algn="just"/>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Главное – сохранить в себе человека, не потерять моральный облик. </a:t>
            </a:r>
          </a:p>
          <a:p>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Современно звучат слова Гранина о том, что главное в любой, даже самой страшной ситуации, «не расчеловечиться».</a:t>
            </a:r>
            <a:r>
              <a:rPr lang="ru-RU" sz="2100" dirty="0" smtClean="0">
                <a:latin typeface="Times New Roman" pitchFamily="18" charset="0"/>
                <a:cs typeface="Times New Roman" pitchFamily="18" charset="0"/>
              </a:rPr>
              <a:t>  </a:t>
            </a:r>
          </a:p>
          <a:p>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Я надеюсь, что после нашей беседы у вас не осталось никаких предрассудков и неясностей касаемо Блокады Ленинграда. Думаю, что значение этого события открылось вам сегодня во всём объёме в книге Д. Гранина и А.Адамовича «Блокадная книга». </a:t>
            </a:r>
          </a:p>
          <a:p>
            <a:r>
              <a:rPr lang="ru-RU" sz="2100" b="1" dirty="0" smtClean="0">
                <a:effectLst>
                  <a:outerShdw blurRad="38100" dist="38100" dir="2700000" algn="tl">
                    <a:srgbClr val="000000">
                      <a:alpha val="43137"/>
                    </a:srgbClr>
                  </a:outerShdw>
                </a:effectLst>
                <a:latin typeface="Times New Roman" pitchFamily="18" charset="0"/>
                <a:cs typeface="Times New Roman" pitchFamily="18" charset="0"/>
              </a:rPr>
              <a:t>Надеюсь, что каждый из вас вынес с сегодняшней беседы что-то новое, важное и полезное. Главное – уважайте и цените окружающих вас людей. Спасибо вам большое, ребята, за работу. Мне очень понравилось с вами общаться. Надеюсь, что наша встреча не прошла даром.</a:t>
            </a:r>
            <a:r>
              <a:rPr lang="ru-RU" sz="2000" b="1" dirty="0" smtClean="0"/>
              <a:t> </a:t>
            </a: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071546"/>
            <a:ext cx="7858180" cy="1500198"/>
          </a:xfrm>
        </p:spPr>
        <p:txBody>
          <a:bodyPr>
            <a:normAutofit fontScale="90000"/>
          </a:bodyPr>
          <a:lstStyle/>
          <a:p>
            <a:r>
              <a:rPr lang="ru-RU" sz="2400" b="1" dirty="0" smtClean="0">
                <a:effectLst>
                  <a:outerShdw blurRad="38100" dist="38100" dir="2700000" algn="tl">
                    <a:srgbClr val="000000">
                      <a:alpha val="43137"/>
                    </a:srgbClr>
                  </a:outerShdw>
                  <a:reflection blurRad="12700" stA="48000" endA="300" endPos="55000" dir="5400000" sy="-90000" algn="bl" rotWithShape="0"/>
                </a:effectLst>
              </a:rPr>
              <a:t/>
            </a:r>
            <a:br>
              <a:rPr lang="ru-RU" sz="2400" b="1" dirty="0" smtClean="0">
                <a:effectLst>
                  <a:outerShdw blurRad="38100" dist="38100" dir="2700000" algn="tl">
                    <a:srgbClr val="000000">
                      <a:alpha val="43137"/>
                    </a:srgbClr>
                  </a:outerShdw>
                  <a:reflection blurRad="12700" stA="48000" endA="300" endPos="55000" dir="5400000" sy="-90000" algn="bl" rotWithShape="0"/>
                </a:effectLst>
              </a:rPr>
            </a:br>
            <a:r>
              <a:rPr lang="ru-RU" b="1" cap="small" dirty="0" smtClean="0"/>
              <a:t/>
            </a:r>
            <a:br>
              <a:rPr lang="ru-RU" b="1" cap="small" dirty="0" smtClean="0"/>
            </a:br>
            <a:endParaRPr lang="ru-RU" b="1" dirty="0"/>
          </a:p>
        </p:txBody>
      </p:sp>
      <p:sp>
        <p:nvSpPr>
          <p:cNvPr id="3073" name="Rectangle 1"/>
          <p:cNvSpPr>
            <a:spLocks noChangeArrowheads="1"/>
          </p:cNvSpPr>
          <p:nvPr/>
        </p:nvSpPr>
        <p:spPr bwMode="auto">
          <a:xfrm>
            <a:off x="714348" y="285728"/>
            <a:ext cx="78581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Заполнение </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листа </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самооценки</a:t>
            </a:r>
          </a:p>
          <a:p>
            <a:pPr fontAlgn="base">
              <a:spcBef>
                <a:spcPct val="0"/>
              </a:spcBef>
              <a:spcAft>
                <a:spcPct val="0"/>
              </a:spcAft>
            </a:pPr>
            <a:r>
              <a:rPr lang="ru-RU" sz="2400" b="1" i="1" dirty="0" smtClean="0">
                <a:latin typeface="Times New Roman" pitchFamily="18" charset="0"/>
                <a:cs typeface="Times New Roman" pitchFamily="18" charset="0"/>
              </a:rPr>
              <a:t>Сегодня на уроке:</a:t>
            </a:r>
          </a:p>
          <a:p>
            <a:r>
              <a:rPr lang="ru-RU" sz="2400" b="1" i="1" dirty="0" smtClean="0">
                <a:latin typeface="Times New Roman" pitchFamily="18" charset="0"/>
                <a:cs typeface="Times New Roman" pitchFamily="18" charset="0"/>
              </a:rPr>
              <a:t>-я научился ...</a:t>
            </a:r>
          </a:p>
          <a:p>
            <a:r>
              <a:rPr lang="ru-RU" sz="2400" b="1" i="1" dirty="0" smtClean="0">
                <a:latin typeface="Times New Roman" pitchFamily="18" charset="0"/>
                <a:cs typeface="Times New Roman" pitchFamily="18" charset="0"/>
              </a:rPr>
              <a:t>-было интересно ...</a:t>
            </a:r>
          </a:p>
          <a:p>
            <a:r>
              <a:rPr lang="ru-RU" sz="2400" b="1" i="1" dirty="0" smtClean="0">
                <a:latin typeface="Times New Roman" pitchFamily="18" charset="0"/>
                <a:cs typeface="Times New Roman" pitchFamily="18" charset="0"/>
              </a:rPr>
              <a:t>-было трудно...</a:t>
            </a:r>
          </a:p>
          <a:p>
            <a:r>
              <a:rPr lang="ru-RU" sz="2400" b="1" i="1" dirty="0" smtClean="0">
                <a:latin typeface="Times New Roman" pitchFamily="18" charset="0"/>
                <a:cs typeface="Times New Roman" pitchFamily="18" charset="0"/>
              </a:rPr>
              <a:t>-Могу похвалить себя за то, что…</a:t>
            </a:r>
          </a:p>
          <a:p>
            <a:r>
              <a:rPr lang="ru-RU" sz="2400" b="1" i="1" dirty="0" smtClean="0">
                <a:latin typeface="Times New Roman" pitchFamily="18" charset="0"/>
                <a:cs typeface="Times New Roman" pitchFamily="18" charset="0"/>
              </a:rPr>
              <a:t>-Могу похвалить одноклассников за то, что...</a:t>
            </a:r>
          </a:p>
          <a:p>
            <a:r>
              <a:rPr lang="ru-RU" sz="2400" b="1" i="1" dirty="0" smtClean="0">
                <a:latin typeface="Times New Roman" pitchFamily="18" charset="0"/>
                <a:cs typeface="Times New Roman" pitchFamily="18" charset="0"/>
              </a:rPr>
              <a:t>-Больше всего мне понравилось...</a:t>
            </a:r>
          </a:p>
          <a:p>
            <a:r>
              <a:rPr lang="ru-RU" sz="2400" b="1" i="1" dirty="0" smtClean="0">
                <a:latin typeface="Times New Roman" pitchFamily="18" charset="0"/>
                <a:cs typeface="Times New Roman" pitchFamily="18" charset="0"/>
              </a:rPr>
              <a:t>-Мне показалось важным ...</a:t>
            </a:r>
          </a:p>
          <a:p>
            <a:r>
              <a:rPr lang="ru-RU" sz="2400" b="1" i="1" dirty="0" smtClean="0">
                <a:latin typeface="Times New Roman" pitchFamily="18" charset="0"/>
                <a:cs typeface="Times New Roman" pitchFamily="18" charset="0"/>
              </a:rPr>
              <a:t>-Для меня было открытием то, что ...</a:t>
            </a:r>
          </a:p>
          <a:p>
            <a:pPr fontAlgn="base">
              <a:spcBef>
                <a:spcPct val="0"/>
              </a:spcBef>
              <a:spcAft>
                <a:spcPct val="0"/>
              </a:spcAft>
            </a:pP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fontAlgn="base">
              <a:spcBef>
                <a:spcPct val="0"/>
              </a:spcBef>
              <a:spcAft>
                <a:spcPct val="0"/>
              </a:spcAft>
            </a:pPr>
            <a:r>
              <a:rPr kumimoji="0" 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Домашнее задание.</a:t>
            </a:r>
            <a:br>
              <a:rPr kumimoji="0" 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br>
            <a:r>
              <a:rPr kumimoji="0" lang="ru-RU" sz="2400" b="1" i="1"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Рисунки о Блокаде Ленинграда, сочинение – эссе  «Актуальна ли тема войны сейчас?»</a:t>
            </a:r>
            <a:endParaRPr lang="ru-RU"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fontAlgn="base">
              <a:spcBef>
                <a:spcPct val="0"/>
              </a:spcBef>
              <a:spcAft>
                <a:spcPct val="0"/>
              </a:spcAft>
            </a:pP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Я </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жду вас в библиотеке! До свидания!</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algn="ctr" eaLnBrk="1" hangingPunct="1">
              <a:buFontTx/>
              <a:buNone/>
            </a:pPr>
            <a:r>
              <a:rPr lang="ru-RU" sz="4800" b="1" smtClean="0">
                <a:solidFill>
                  <a:srgbClr val="FF0000"/>
                </a:solidFill>
                <a:latin typeface="Monotype Corsiva" pitchFamily="66" charset="0"/>
              </a:rPr>
              <a:t>СПАСИБО ЗА ВНИМАНИЕ</a:t>
            </a:r>
          </a:p>
        </p:txBody>
      </p:sp>
      <p:pic>
        <p:nvPicPr>
          <p:cNvPr id="28675" name="Picture 10" descr="C:\с рабочего стола\картинки\Мультики\книга1.gif"/>
          <p:cNvPicPr>
            <a:picLocks noChangeAspect="1" noChangeArrowheads="1" noCrop="1"/>
          </p:cNvPicPr>
          <p:nvPr/>
        </p:nvPicPr>
        <p:blipFill>
          <a:blip r:embed="rId2"/>
          <a:srcRect/>
          <a:stretch>
            <a:fillRect/>
          </a:stretch>
        </p:blipFill>
        <p:spPr bwMode="auto">
          <a:xfrm>
            <a:off x="3214678" y="2714620"/>
            <a:ext cx="2590800" cy="2362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1785950" cy="147002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357158" y="285728"/>
            <a:ext cx="8429684" cy="6429420"/>
          </a:xfrm>
        </p:spPr>
        <p:txBody>
          <a:bodyPr>
            <a:noAutofit/>
          </a:bodyPr>
          <a:lstStyle/>
          <a:p>
            <a:pPr algn="l"/>
            <a:endParaRPr lang="ru-RU"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ru-RU"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Форма урока – урок-дискуссия</a:t>
            </a: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Цели:</a:t>
            </a: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Знакомство с одной из героических страниц истории нашей страны –событиями блокадного Ленинграда.</a:t>
            </a: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Формирование чувства уважения и сопереживания людям, прошедшим войну и пережившим блокаду.</a:t>
            </a: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3.Побуждение к осмыслению истоков героического подвига ленинградцев.</a:t>
            </a:r>
          </a:p>
          <a:p>
            <a:pPr algn="l"/>
            <a:r>
              <a:rPr lang="ru-RU" sz="215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4.Приобщение учащихся к вдумчивому прочтению «Блокадной книги» А.Адамовича и Д. Гранина.</a:t>
            </a:r>
          </a:p>
          <a:p>
            <a:r>
              <a:rPr lang="ru-RU" sz="2150" b="1" dirty="0" smtClean="0">
                <a:effectLst>
                  <a:outerShdw blurRad="38100" dist="38100" dir="2700000" algn="tl">
                    <a:srgbClr val="000000">
                      <a:alpha val="43137"/>
                    </a:srgbClr>
                  </a:outerShdw>
                </a:effectLst>
                <a:latin typeface="Times New Roman" pitchFamily="18" charset="0"/>
                <a:cs typeface="Times New Roman" pitchFamily="18" charset="0"/>
              </a:rPr>
              <a:t>5.Формирование патриотического  чувства ребят к своей Отчизне.</a:t>
            </a:r>
          </a:p>
          <a:p>
            <a:r>
              <a:rPr lang="ru-RU" sz="2150" b="1" dirty="0" smtClean="0">
                <a:effectLst>
                  <a:outerShdw blurRad="38100" dist="38100" dir="2700000" algn="tl">
                    <a:srgbClr val="000000">
                      <a:alpha val="43137"/>
                    </a:srgbClr>
                  </a:outerShdw>
                </a:effectLst>
                <a:latin typeface="Times New Roman" pitchFamily="18" charset="0"/>
                <a:cs typeface="Times New Roman" pitchFamily="18" charset="0"/>
              </a:rPr>
              <a:t>6.Воспитывать чувство благодарной памяти о тех людях, которые победили фашизм.</a:t>
            </a:r>
          </a:p>
          <a:p>
            <a:r>
              <a:rPr lang="ru-RU" sz="2150" b="1" dirty="0" smtClean="0">
                <a:effectLst>
                  <a:outerShdw blurRad="38100" dist="38100" dir="2700000" algn="tl">
                    <a:srgbClr val="000000">
                      <a:alpha val="43137"/>
                    </a:srgbClr>
                  </a:outerShdw>
                </a:effectLst>
                <a:latin typeface="Times New Roman" pitchFamily="18" charset="0"/>
                <a:cs typeface="Times New Roman" pitchFamily="18" charset="0"/>
              </a:rPr>
              <a:t>7.Привлечения внимания учащихся к чтению литературы патриотической тематики, сохранения памяти о подвиге людей и воспитания понимания значимости Победы в Великой Отечественной войне </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01024" y="4853411"/>
            <a:ext cx="838176" cy="1222375"/>
          </a:xfrm>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642910" y="214290"/>
            <a:ext cx="8029604" cy="6286544"/>
          </a:xfrm>
        </p:spPr>
        <p:txBody>
          <a:bodyPr>
            <a:normAutofit fontScale="85000" lnSpcReduction="20000"/>
          </a:bodyPr>
          <a:lstStyle/>
          <a:p>
            <a:pPr algn="just"/>
            <a:r>
              <a:rPr lang="ru-RU" sz="2800" b="1" dirty="0" smtClean="0">
                <a:latin typeface="Times New Roman" pitchFamily="18" charset="0"/>
                <a:cs typeface="Times New Roman" pitchFamily="18" charset="0"/>
              </a:rPr>
              <a:t>Задачи:</a:t>
            </a:r>
          </a:p>
          <a:p>
            <a:pPr algn="just"/>
            <a:r>
              <a:rPr lang="ru-RU" dirty="0" smtClean="0"/>
              <a:t/>
            </a:r>
            <a:br>
              <a:rPr lang="ru-RU" dirty="0" smtClean="0"/>
            </a:b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1.Образовательная:</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 расширить представление о Блокаде Ленинграда, о тех людях которые стойко выстояли .</a:t>
            </a:r>
            <a:b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2. Развивающая: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развивать индивидуальные творческие способности учащихся, образное и логическое мышление, воображение, любовь к чтению, умение мыслить</a:t>
            </a:r>
          </a:p>
          <a:p>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нестандартно.</a:t>
            </a:r>
            <a:b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3. Воспитательная: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прививать интерес к литературе о Великой Отечественной войне.; формировать чувства уважения и сопереживания людям, прошедшим войну и пережившим блокаду.</a:t>
            </a:r>
          </a:p>
          <a:p>
            <a:pPr algn="just"/>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Оборудование: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выставка книг о ВОВ, рисунков учащихся, компьютер, презентация, рекомендательный список литературы о ВОВ.</a:t>
            </a:r>
          </a:p>
          <a:p>
            <a:pPr algn="just"/>
            <a:r>
              <a:rPr lang="ru-RU" sz="2800" b="1" i="1" dirty="0" smtClean="0">
                <a:effectLst>
                  <a:outerShdw blurRad="38100" dist="38100" dir="2700000" algn="tl">
                    <a:srgbClr val="000000">
                      <a:alpha val="43137"/>
                    </a:srgbClr>
                  </a:outerShdw>
                </a:effectLst>
                <a:latin typeface="Times New Roman" pitchFamily="18" charset="0"/>
                <a:cs typeface="Times New Roman" pitchFamily="18" charset="0"/>
              </a:rPr>
              <a:t>Межпредметные связи: </a:t>
            </a: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литература, история,  краеведение, музыка.</a:t>
            </a:r>
          </a:p>
          <a:p>
            <a:endParaRPr lang="ru-RU" sz="28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500043"/>
            <a:ext cx="2071702" cy="71437"/>
          </a:xfrm>
        </p:spPr>
        <p:txBody>
          <a:bodyPr>
            <a:normAutofit fontScale="90000"/>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285720" y="285728"/>
            <a:ext cx="8429684" cy="6072230"/>
          </a:xfrm>
        </p:spPr>
        <p:txBody>
          <a:bodyPr>
            <a:noAutofit/>
          </a:bodyPr>
          <a:lstStyle/>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Ребята! Перед вами «Блокадная книга» А.Адамовича и </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Д. Гранина.</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Все больше времени отделяет нас от страшных событий Великой Отечественной войны, от блокады Ленинграда. Сегодня происходит переосмысление многого в мировой истории, в истории нашей страны. Обращение к прошлому необходимо. Еще Сергей Есенин говорил: «Лицом к лицу лица не увидать – большое видится на расстоянии».</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Сегодня мы попробуем понять, как устоял город в страшной блокаде, что спасало ленинградцев в эти трагические дни, представим себя на месте блокадников.</a:t>
            </a:r>
          </a:p>
          <a:p>
            <a:pPr algn="just"/>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«Блокадная книга» входит в перечень 100 книг по истории, культуре и литературе народов Российской Федерации, рекомендуемых школьникам к самостоятельному прочтению.</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357167"/>
            <a:ext cx="2286016" cy="428628"/>
          </a:xfrm>
        </p:spPr>
        <p:txBody>
          <a:bodyPr>
            <a:normAutofit fontScale="90000"/>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2214554"/>
            <a:ext cx="6400800" cy="3424246"/>
          </a:xfrm>
        </p:spPr>
        <p:txBody>
          <a:bodyPr/>
          <a:lstStyle/>
          <a:p>
            <a:endParaRPr lang="ru-RU" dirty="0" smtClean="0"/>
          </a:p>
          <a:p>
            <a:endParaRPr lang="ru-RU" dirty="0"/>
          </a:p>
        </p:txBody>
      </p:sp>
      <p:pic>
        <p:nvPicPr>
          <p:cNvPr id="15362" name="Picture 2"/>
          <p:cNvPicPr>
            <a:picLocks noChangeAspect="1" noChangeArrowheads="1"/>
          </p:cNvPicPr>
          <p:nvPr/>
        </p:nvPicPr>
        <p:blipFill>
          <a:blip r:embed="rId2"/>
          <a:srcRect/>
          <a:stretch>
            <a:fillRect/>
          </a:stretch>
        </p:blipFill>
        <p:spPr bwMode="auto">
          <a:xfrm>
            <a:off x="500034" y="785794"/>
            <a:ext cx="3571900" cy="5214974"/>
          </a:xfrm>
          <a:prstGeom prst="rect">
            <a:avLst/>
          </a:prstGeom>
          <a:noFill/>
          <a:ln w="9525">
            <a:noFill/>
            <a:miter lim="800000"/>
            <a:headEnd/>
            <a:tailEnd/>
          </a:ln>
          <a:effectLst/>
        </p:spPr>
      </p:pic>
      <p:pic>
        <p:nvPicPr>
          <p:cNvPr id="15364" name="Picture 4"/>
          <p:cNvPicPr>
            <a:picLocks noChangeAspect="1" noChangeArrowheads="1"/>
          </p:cNvPicPr>
          <p:nvPr/>
        </p:nvPicPr>
        <p:blipFill>
          <a:blip r:embed="rId3"/>
          <a:srcRect/>
          <a:stretch>
            <a:fillRect/>
          </a:stretch>
        </p:blipFill>
        <p:spPr bwMode="auto">
          <a:xfrm>
            <a:off x="4714876" y="714356"/>
            <a:ext cx="4143404" cy="535785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928662" y="1000108"/>
            <a:ext cx="7286676" cy="5143536"/>
          </a:xfrm>
        </p:spPr>
        <p:txBody>
          <a:bodyPr/>
          <a:lstStyle/>
          <a:p>
            <a:endParaRPr lang="ru-RU" dirty="0" smtClean="0"/>
          </a:p>
          <a:p>
            <a:endParaRPr lang="ru-RU" dirty="0"/>
          </a:p>
        </p:txBody>
      </p:sp>
      <p:pic>
        <p:nvPicPr>
          <p:cNvPr id="4" name="Рисунок 3" descr="http://cs630724.vk.me/v630724448/6b276/Jn35M2nw4Bc.jpg"/>
          <p:cNvPicPr/>
          <p:nvPr/>
        </p:nvPicPr>
        <p:blipFill>
          <a:blip r:embed="rId2"/>
          <a:srcRect/>
          <a:stretch>
            <a:fillRect/>
          </a:stretch>
        </p:blipFill>
        <p:spPr bwMode="auto">
          <a:xfrm>
            <a:off x="500034" y="500042"/>
            <a:ext cx="8072494" cy="571504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57158" y="428604"/>
            <a:ext cx="835824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Фашистскому цинизму, агрессии, голоду, холоду мужественно противостоял 900 дней Ленинград.</a:t>
            </a:r>
            <a:endParaRPr lang="ru-RU" sz="24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49263" fontAlgn="base">
              <a:spcBef>
                <a:spcPct val="0"/>
              </a:spcBef>
              <a:spcAft>
                <a:spcPct val="0"/>
              </a:spcAft>
            </a:pPr>
            <a:r>
              <a:rPr lang="ru-RU" sz="2400" b="1" u="sng" dirty="0" smtClean="0">
                <a:effectLst>
                  <a:outerShdw blurRad="38100" dist="38100" dir="2700000" algn="tl">
                    <a:srgbClr val="000000">
                      <a:alpha val="43137"/>
                    </a:srgbClr>
                  </a:outerShdw>
                </a:effectLst>
                <a:latin typeface="Times New Roman" pitchFamily="18" charset="0"/>
                <a:cs typeface="Times New Roman" pitchFamily="18" charset="0"/>
              </a:rPr>
              <a:t>Создание проблемной ситуации</a:t>
            </a:r>
          </a:p>
          <a:p>
            <a:pPr lvl="0" indent="449263" fontAlgn="base">
              <a:spcBef>
                <a:spcPct val="0"/>
              </a:spcBef>
              <a:spcAft>
                <a:spcPct val="0"/>
              </a:spcAft>
            </a:pP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Сегодняшнюю беседу мне бы хотелось начать с  вопросов:</a:t>
            </a:r>
          </a:p>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Нужны ли были эти нечеловеческий муки? Может, если бы было принято решение отдать Ленинград, тысячи людей остались бы живы? Не слишком ли велика цена, заплаченная за удержание города? Эти вопросы звучали и после войны, не менее остро звучат они и в наше время. Прокомментируйте эти точки зрения, сформируйте свою позицию. (</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Высказывание учеников</a:t>
            </a:r>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Мы вернемся к этим точкам зрения в конце нашего занятия, посмотрим, изменились ли ваши взгляды на поставленную проблему.</a:t>
            </a:r>
            <a:endParaRPr lang="ru-RU" sz="22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49263" fontAlgn="base">
              <a:spcBef>
                <a:spcPct val="0"/>
              </a:spcBef>
              <a:spcAft>
                <a:spcPct val="0"/>
              </a:spcAft>
            </a:pPr>
            <a:endParaRPr kumimoji="0" lang="ru-RU" sz="2200"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cs630724.vk.me/v630724448/6b264/2NrSFmNlr-A.jpg"/>
          <p:cNvPicPr/>
          <p:nvPr/>
        </p:nvPicPr>
        <p:blipFill>
          <a:blip r:embed="rId2"/>
          <a:srcRect/>
          <a:stretch>
            <a:fillRect/>
          </a:stretch>
        </p:blipFill>
        <p:spPr bwMode="auto">
          <a:xfrm>
            <a:off x="500034" y="571480"/>
            <a:ext cx="8143932" cy="5643601"/>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1081</TotalTime>
  <Words>1180</Words>
  <PresentationFormat>Экран (4:3)</PresentationFormat>
  <Paragraphs>92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Библиотечный урок  « ЧИТАЕМ Блокадную книгу  А. Адамовича  и  Д. Гранина»</vt:lpstr>
      <vt:lpstr> </vt:lpstr>
      <vt:lpstr> </vt:lpstr>
      <vt:lpstr> </vt:lpstr>
      <vt:lpstr> </vt:lpstr>
      <vt:lpstr> </vt:lpstr>
      <vt:lpstr> </vt:lpstr>
      <vt:lpstr>Слайд 8</vt:lpstr>
      <vt:lpstr>Слайд 9</vt:lpstr>
      <vt:lpstr> </vt:lpstr>
      <vt:lpstr>Слайд 11</vt:lpstr>
      <vt:lpstr>   </vt:lpstr>
      <vt:lpstr>Как журналист и писатель он впервые заявил о себе романом «Война под крышами" (1960), который он соединил с романом «Сыновья идут в бой" (1963) в дилогии "партизаны". К очерковой прозе относятся составленные и прокомментированные вместе с другими авторами тексты: "Я из огненной деревни" (1977 год, с Я. Брылем и В. Колесником) и «Блокадная книга" (1977-81 гг., С Д. Граниным). За «Хатынскую повесть" (1974) Алесь Адамович получил государственную премию белорусской ССР 1976 г. В дилогии «Партизаны" он показывает войну, увиденную глазами матерей и детей. На материале «Хатынской повести" создан сценарий кинофильма «Иди и смотри» (режиссер Э. Климов), трагедийной вершиной которого становится сожжение белорусских сел и их жителей в 1943. "Блокадная книга", где действие происходит в Ленинграде (единственный раз у Адамовича), дает документальные свидетельства о страданиях людей во время блокады. Уничтожение двухсот человек показано в книге «Каратели" (1980) как результат патологической тирании Гитлера. </vt:lpstr>
      <vt:lpstr> </vt:lpstr>
      <vt:lpstr>Слайд 15</vt:lpstr>
      <vt:lpstr> </vt:lpstr>
      <vt:lpstr>Слайд 17</vt:lpstr>
      <vt:lpstr> </vt:lpstr>
      <vt:lpstr> </vt:lpstr>
      <vt:lpstr> </vt:lpstr>
      <vt:lpstr>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Библиотечный урок Читаем Блокадную книгу А.Адамовича и Д. Гранина</dc:title>
  <cp:lastModifiedBy>КАВ213</cp:lastModifiedBy>
  <cp:revision>83</cp:revision>
  <dcterms:modified xsi:type="dcterms:W3CDTF">2019-10-30T11:20:49Z</dcterms:modified>
</cp:coreProperties>
</file>